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14" r:id="rId22"/>
    <p:sldId id="277" r:id="rId23"/>
    <p:sldId id="278" r:id="rId24"/>
    <p:sldId id="315"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316"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17" r:id="rId55"/>
    <p:sldId id="308" r:id="rId56"/>
    <p:sldId id="318" r:id="rId57"/>
    <p:sldId id="309" r:id="rId58"/>
    <p:sldId id="310" r:id="rId59"/>
    <p:sldId id="311" r:id="rId60"/>
    <p:sldId id="312" r:id="rId61"/>
    <p:sldId id="31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F330A-670F-4A62-A5E7-6B184C97200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6E359-7C31-4597-887C-80F1FAE7B1A2}" type="slidenum">
              <a:rPr lang="en-US" smtClean="0"/>
              <a:t>‹#›</a:t>
            </a:fld>
            <a:endParaRPr lang="en-US"/>
          </a:p>
        </p:txBody>
      </p:sp>
    </p:spTree>
    <p:extLst>
      <p:ext uri="{BB962C8B-B14F-4D97-AF65-F5344CB8AC3E}">
        <p14:creationId xmlns:p14="http://schemas.microsoft.com/office/powerpoint/2010/main" val="123289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Preferred Methods for Obtaining a Summary Point (4 of 4)</a:t>
            </a:r>
          </a:p>
          <a:p>
            <a:pPr eaLnBrk="1" hangingPunct="1">
              <a:spcBef>
                <a:spcPct val="0"/>
              </a:spcBef>
            </a:pPr>
            <a:r>
              <a:rPr lang="en-US" altLang="en-US" smtClean="0"/>
              <a:t>Here is a summary in table format of the methods available to calculate a summary point. An independent meta-analysis of sensitivity and specificity can be done, or a joint meta-analysis of both based on hierarchical modeling. The first option requires a separate meta-analysis for each metric and is better for modeling within-study variability. It ignores the correlation between sensitivity and specificity and underestimates the summary metrics. The multivariate modeling of sensitivity and specificity is generally preferred. The two families of models are considered equivalent when no covariates are present.</a:t>
            </a:r>
          </a:p>
          <a:p>
            <a:pPr eaLnBrk="1" hangingPunct="1">
              <a:spcBef>
                <a:spcPct val="0"/>
              </a:spcBef>
            </a:pPr>
            <a:endParaRPr lang="en-US" altLang="en-US" smtClean="0"/>
          </a:p>
          <a:p>
            <a:pPr eaLnBrk="1" hangingPunct="1">
              <a:spcBef>
                <a:spcPct val="0"/>
              </a:spcBef>
            </a:pPr>
            <a:r>
              <a:rPr lang="en-US" altLang="en-US" smtClean="0"/>
              <a:t>Reference:</a:t>
            </a:r>
          </a:p>
          <a:p>
            <a:pPr eaLnBrk="1" hangingPunct="1">
              <a:spcBef>
                <a:spcPct val="0"/>
              </a:spcBef>
            </a:pPr>
            <a:r>
              <a:rPr lang="en-US" altLang="en-US" smtClean="0"/>
              <a:t>Trikalinos TA, Coleman CI, Griffith L, et al. Meta-analysis of test performance when there is a </a:t>
            </a:r>
            <a:r>
              <a:rPr lang="ja-JP" altLang="en-US" smtClean="0"/>
              <a:t>“</a:t>
            </a:r>
            <a:r>
              <a:rPr lang="en-US" altLang="ja-JP" smtClean="0"/>
              <a:t>gold standard.</a:t>
            </a:r>
            <a:r>
              <a:rPr lang="ja-JP" altLang="en-US" smtClean="0"/>
              <a:t>”</a:t>
            </a:r>
            <a:r>
              <a:rPr lang="en-US" altLang="ja-JP" smtClean="0"/>
              <a:t> In: Chang SM and Matchar DB, eds. Methods guide for medical test reviews. Rockville, MD: Agency for Healthcare Research and Quality; June 2012. p. 8.1-21. AHRQ Publication No. 12-EHC017. Available at www.effectivehealthcare.ahrq.gov/medtestsguide.cfm.</a:t>
            </a:r>
          </a:p>
        </p:txBody>
      </p:sp>
    </p:spTree>
    <p:extLst>
      <p:ext uri="{BB962C8B-B14F-4D97-AF65-F5344CB8AC3E}">
        <p14:creationId xmlns:p14="http://schemas.microsoft.com/office/powerpoint/2010/main" val="99060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600" b="1" smtClean="0"/>
              <a:t>Preferred Methods for Obtaining a Summary Line (2 of 2)</a:t>
            </a:r>
          </a:p>
          <a:p>
            <a:pPr eaLnBrk="1" hangingPunct="1">
              <a:spcBef>
                <a:spcPct val="0"/>
              </a:spcBef>
            </a:pPr>
            <a:r>
              <a:rPr lang="en-US" altLang="en-US" sz="600" smtClean="0"/>
              <a:t>This table lists the alternative methods for developing a summary line. The first two rows summarize the simpler methods along with their potential drawbacks in the final column. These methods include the Moses-Littenberg model and the random intercept augmentation of the Moses-Littenberg model. The third row describes the method of developing a summary receiver operator characteristic based on hierarchical modeling. This third method is more complicated but is preferred.</a:t>
            </a:r>
          </a:p>
          <a:p>
            <a:pPr eaLnBrk="1" hangingPunct="1">
              <a:spcBef>
                <a:spcPct val="0"/>
              </a:spcBef>
            </a:pPr>
            <a:endParaRPr lang="en-US" altLang="en-US" sz="600" smtClean="0"/>
          </a:p>
          <a:p>
            <a:pPr>
              <a:spcBef>
                <a:spcPct val="0"/>
              </a:spcBef>
            </a:pPr>
            <a:r>
              <a:rPr lang="en-US" altLang="en-US" sz="600" smtClean="0">
                <a:solidFill>
                  <a:srgbClr val="000000"/>
                </a:solidFill>
              </a:rPr>
              <a:t>References:</a:t>
            </a:r>
          </a:p>
          <a:p>
            <a:pPr>
              <a:spcBef>
                <a:spcPct val="0"/>
              </a:spcBef>
            </a:pPr>
            <a:r>
              <a:rPr lang="en-US" altLang="en-US" sz="600" smtClean="0"/>
              <a:t>Trikalinos TA, Coleman CI, Griffith L, et al. Meta-analysis of test performance when there is a </a:t>
            </a:r>
            <a:r>
              <a:rPr lang="ja-JP" altLang="en-US" sz="600" smtClean="0"/>
              <a:t>“</a:t>
            </a:r>
            <a:r>
              <a:rPr lang="en-US" altLang="ja-JP" sz="600" smtClean="0"/>
              <a:t>gold standard.</a:t>
            </a:r>
            <a:r>
              <a:rPr lang="ja-JP" altLang="en-US" sz="600" smtClean="0"/>
              <a:t>”</a:t>
            </a:r>
            <a:r>
              <a:rPr lang="en-US" altLang="ja-JP" sz="600" smtClean="0"/>
              <a:t> In: Chang SM and Matchar DB, eds. Methods guide for medical test reviews. Rockville, MD: Agency for Healthcare Research and Quality; June 2012. p. 8.1-21. AHRQ Publication No. 12-EHC017. Available at www.effectivehealthcare.ahrq.gov/medtestsguide.cfm.</a:t>
            </a:r>
          </a:p>
          <a:p>
            <a:endParaRPr lang="en-US" altLang="en-US" sz="600" smtClean="0"/>
          </a:p>
          <a:p>
            <a:r>
              <a:rPr lang="en-US" altLang="en-US" sz="600" smtClean="0"/>
              <a:t>Kardaun JW, Kardaun OJ. Comparative diagnostic performance of three radiological procedures for the detection of lumbar disk herniation. Methods Inf Med 1990 Jan;29(1):12-22. PMID: 2308524.</a:t>
            </a:r>
          </a:p>
          <a:p>
            <a:r>
              <a:rPr lang="en-US" altLang="en-US" sz="600" smtClean="0"/>
              <a:t>http://www.ncbi.nlm.nih.gov/pubmed/?term=2308524</a:t>
            </a:r>
          </a:p>
          <a:p>
            <a:endParaRPr lang="en-US" altLang="en-US" sz="600" smtClean="0"/>
          </a:p>
          <a:p>
            <a:r>
              <a:rPr lang="en-US" altLang="en-US" sz="600" smtClean="0"/>
              <a:t>Littenberg B, Moses LE. Estimating diagnostic accuracy from multiple conflicting reports: a new meta-analytic method. Med Decis Making 1993 Oct-Dec;13(4):313-21. PMID: 8246704.</a:t>
            </a:r>
          </a:p>
          <a:p>
            <a:r>
              <a:rPr lang="en-US" altLang="en-US" sz="600" smtClean="0"/>
              <a:t>http://www.ncbi.nlm.nih.gov/pubmed/8246704</a:t>
            </a:r>
          </a:p>
          <a:p>
            <a:endParaRPr lang="en-US" altLang="en-US" sz="600" smtClean="0"/>
          </a:p>
          <a:p>
            <a:r>
              <a:rPr lang="en-US" altLang="en-US" sz="600" smtClean="0"/>
              <a:t>Moses LE, Shapiro D, Littenberg B. Combining independent studies of a diagnostic test into a summary ROC curve: data-analytic approaches and some additional considerations. Stat Med 1993 Jul 30;12(14):1293-316. PMID: 8210827.</a:t>
            </a:r>
          </a:p>
          <a:p>
            <a:r>
              <a:rPr lang="en-US" altLang="en-US" sz="600" smtClean="0"/>
              <a:t>http://www.ncbi.nlm.nih.gov/pubmed/8210827</a:t>
            </a:r>
          </a:p>
          <a:p>
            <a:endParaRPr lang="en-US" altLang="en-US" sz="600" smtClean="0"/>
          </a:p>
          <a:p>
            <a:r>
              <a:rPr lang="en-US" altLang="en-US" sz="600" smtClean="0"/>
              <a:t>Oei EH, Nikken JJ, Verstijnen AC, et al. MR imaging of the menisci and cruciate ligaments: a systematic review. Radiology 2003 Mar;226(3):837-48. PMID: 12601211.</a:t>
            </a:r>
          </a:p>
          <a:p>
            <a:r>
              <a:rPr lang="en-US" altLang="en-US" sz="600" smtClean="0"/>
              <a:t>http://www.ncbi.nlm.nih.gov/pubmed/?term=12601211</a:t>
            </a:r>
          </a:p>
          <a:p>
            <a:endParaRPr lang="en-US" altLang="en-US" sz="600" smtClean="0"/>
          </a:p>
          <a:p>
            <a:r>
              <a:rPr lang="en-US" altLang="en-US" sz="600" smtClean="0"/>
              <a:t>Rutter CM, Gatsonis CA. Regression methods for meta-analysis of diagnostic test data. Acad Radiol 1995 Mar;2 Suppl 1:S48-56; discussion S65-7, S70-1 pas. PMID: 9419705.</a:t>
            </a:r>
          </a:p>
          <a:p>
            <a:r>
              <a:rPr lang="en-US" altLang="en-US" sz="600" smtClean="0"/>
              <a:t>http://www.ncbi.nlm.nih.gov/pubmed/?term=9419705</a:t>
            </a:r>
          </a:p>
          <a:p>
            <a:endParaRPr lang="en-US" altLang="en-US" sz="600" smtClean="0"/>
          </a:p>
          <a:p>
            <a:r>
              <a:rPr lang="en-US" altLang="en-US" sz="600" smtClean="0"/>
              <a:t>Visser K, Hunink MG. Peripheral arterial disease: gadolinium-enhanced MR angiography versus color-guided duplex US--a meta-analysis. Radiology 2000 Jul;216(1):67-77. PMID: 10887229.</a:t>
            </a:r>
          </a:p>
          <a:p>
            <a:r>
              <a:rPr lang="en-US" altLang="en-US" sz="600" smtClean="0"/>
              <a:t>http://www.ncbi.nlm.nih.gov/pubmed/?term=10887229</a:t>
            </a:r>
          </a:p>
        </p:txBody>
      </p:sp>
    </p:spTree>
    <p:extLst>
      <p:ext uri="{BB962C8B-B14F-4D97-AF65-F5344CB8AC3E}">
        <p14:creationId xmlns:p14="http://schemas.microsoft.com/office/powerpoint/2010/main" val="222030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b="1" smtClean="0">
                <a:solidFill>
                  <a:srgbClr val="000000"/>
                </a:solidFill>
              </a:rPr>
              <a:t>Example 2: Serial Measurements of the Creatine Kinase-Myocardial Band To Diagnose Acute Cardiac Ischemia (3 of 3)</a:t>
            </a:r>
          </a:p>
          <a:p>
            <a:pPr eaLnBrk="1" hangingPunct="1">
              <a:spcBef>
                <a:spcPct val="0"/>
              </a:spcBef>
            </a:pPr>
            <a:r>
              <a:rPr lang="en-US" altLang="en-US" sz="1100" smtClean="0">
                <a:solidFill>
                  <a:srgbClr val="000000"/>
                </a:solidFill>
              </a:rPr>
              <a:t>A bivariate multi-level model was used to compare summary sensitivity and specificity of studies where the last measurement was performed within 3 hours of symptom onset versus more than 3 hours from onset. This allowed the variable of timing to have different effects on the summary sensitivity and summary specificity. Properly specified bivariate meta-regressions can be used to compare two or more index tests.</a:t>
            </a:r>
          </a:p>
          <a:p>
            <a:pPr eaLnBrk="1" hangingPunct="1">
              <a:spcBef>
                <a:spcPct val="0"/>
              </a:spcBef>
            </a:pPr>
            <a:endParaRPr lang="en-US" altLang="en-US" sz="1100" smtClean="0">
              <a:solidFill>
                <a:srgbClr val="000000"/>
              </a:solidFill>
            </a:endParaRPr>
          </a:p>
          <a:p>
            <a:pPr eaLnBrk="1" hangingPunct="1">
              <a:spcBef>
                <a:spcPct val="0"/>
              </a:spcBef>
            </a:pPr>
            <a:r>
              <a:rPr lang="en-US" altLang="en-US" sz="1100" smtClean="0">
                <a:solidFill>
                  <a:srgbClr val="000000"/>
                </a:solidFill>
              </a:rPr>
              <a:t>References:</a:t>
            </a:r>
          </a:p>
          <a:p>
            <a:pPr eaLnBrk="1" hangingPunct="1">
              <a:spcBef>
                <a:spcPct val="0"/>
              </a:spcBef>
            </a:pPr>
            <a:r>
              <a:rPr lang="en-US" altLang="en-US" sz="1100" smtClean="0">
                <a:solidFill>
                  <a:srgbClr val="000000"/>
                </a:solidFill>
              </a:rPr>
              <a:t>Trikalinos TA, Coleman CI, Griffith L, et al. Meta-analysis of test performance when there is a </a:t>
            </a:r>
            <a:r>
              <a:rPr lang="ja-JP" altLang="en-US" sz="1100" smtClean="0">
                <a:solidFill>
                  <a:srgbClr val="000000"/>
                </a:solidFill>
              </a:rPr>
              <a:t>“</a:t>
            </a:r>
            <a:r>
              <a:rPr lang="en-US" altLang="ja-JP" sz="1100" smtClean="0">
                <a:solidFill>
                  <a:srgbClr val="000000"/>
                </a:solidFill>
              </a:rPr>
              <a:t>gold standard.</a:t>
            </a:r>
            <a:r>
              <a:rPr lang="ja-JP" altLang="en-US" sz="1100" smtClean="0">
                <a:solidFill>
                  <a:srgbClr val="000000"/>
                </a:solidFill>
              </a:rPr>
              <a:t>”</a:t>
            </a:r>
            <a:r>
              <a:rPr lang="en-US" altLang="ja-JP" sz="1100" smtClean="0">
                <a:solidFill>
                  <a:srgbClr val="000000"/>
                </a:solidFill>
              </a:rPr>
              <a:t> In: Chang SM and Matchar DB, eds. Methods guide for medical test reviews. Rockville, MD: Agency for Healthcare Research and Quality; June 2012. p. 8.1-21. AHRQ Publication No. 12-EHC017. Available at www.effectivehealthcare.ahrq.gov/medtestsguide.cfm.</a:t>
            </a:r>
          </a:p>
          <a:p>
            <a:pPr eaLnBrk="1" hangingPunct="1">
              <a:spcBef>
                <a:spcPct val="0"/>
              </a:spcBef>
            </a:pPr>
            <a:endParaRPr lang="en-US" altLang="en-US" sz="1100" smtClean="0">
              <a:solidFill>
                <a:srgbClr val="000000"/>
              </a:solidFill>
            </a:endParaRPr>
          </a:p>
          <a:p>
            <a:pPr eaLnBrk="1" hangingPunct="1">
              <a:spcBef>
                <a:spcPct val="0"/>
              </a:spcBef>
            </a:pPr>
            <a:r>
              <a:rPr lang="en-US" altLang="en-US" sz="1100" smtClean="0">
                <a:solidFill>
                  <a:srgbClr val="000000"/>
                </a:solidFill>
              </a:rPr>
              <a:t>Balk EM, Ioannidis JP, Salem D, et al. Accuracy of biomarkers to diagnose acute cardiac ischemia in the emergency department: a meta-analysis. Ann Emerg Med 2001 May;37(5):478-94. PMID: 11326184.</a:t>
            </a:r>
          </a:p>
          <a:p>
            <a:pPr eaLnBrk="1" hangingPunct="1">
              <a:spcBef>
                <a:spcPct val="0"/>
              </a:spcBef>
            </a:pPr>
            <a:r>
              <a:rPr lang="en-US" altLang="en-US" sz="1100" smtClean="0">
                <a:solidFill>
                  <a:srgbClr val="000000"/>
                </a:solidFill>
              </a:rPr>
              <a:t>http://www.ncbi.nlm.nih.gov/pubmed/?term=11326184</a:t>
            </a:r>
          </a:p>
          <a:p>
            <a:pPr eaLnBrk="1" hangingPunct="1">
              <a:spcBef>
                <a:spcPct val="0"/>
              </a:spcBef>
            </a:pPr>
            <a:endParaRPr lang="en-US" altLang="en-US" sz="1100" smtClean="0">
              <a:solidFill>
                <a:srgbClr val="000000"/>
              </a:solidFill>
            </a:endParaRPr>
          </a:p>
          <a:p>
            <a:pPr eaLnBrk="1" hangingPunct="1">
              <a:spcBef>
                <a:spcPct val="0"/>
              </a:spcBef>
            </a:pPr>
            <a:r>
              <a:rPr lang="en-US" altLang="en-US" sz="1100" smtClean="0">
                <a:solidFill>
                  <a:srgbClr val="000000"/>
                </a:solidFill>
              </a:rPr>
              <a:t>Lau J, Ioannidis JP, Balk E, et al. Evaluation of technologies for identifying acute cardiac ischemia in emergency departments. Evid Rep Technol Assess (Summ) 2000 Sep;(26):1-4. PMID: 11079073.</a:t>
            </a:r>
          </a:p>
          <a:p>
            <a:pPr eaLnBrk="1" hangingPunct="1">
              <a:spcBef>
                <a:spcPct val="0"/>
              </a:spcBef>
            </a:pPr>
            <a:r>
              <a:rPr lang="en-US" altLang="en-US" sz="1100" smtClean="0">
                <a:solidFill>
                  <a:srgbClr val="000000"/>
                </a:solidFill>
              </a:rPr>
              <a:t>http://www.ncbi.nlm.nih.gov/pubmed/?term=11079073</a:t>
            </a:r>
          </a:p>
        </p:txBody>
      </p:sp>
    </p:spTree>
    <p:extLst>
      <p:ext uri="{BB962C8B-B14F-4D97-AF65-F5344CB8AC3E}">
        <p14:creationId xmlns:p14="http://schemas.microsoft.com/office/powerpoint/2010/main" val="3330891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73CA219-8443-4D04-B38A-4EBE729E2BBC}" type="datetimeFigureOut">
              <a:rPr lang="en-US" smtClean="0"/>
              <a:t>10/14/2016</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79F2E5C9-9D99-49BC-9C1A-8F5CD9902F7F}" type="slidenum">
              <a:rPr lang="en-US" smtClean="0"/>
              <a:t>‹#›</a:t>
            </a:fld>
            <a:endParaRPr lang="en-US"/>
          </a:p>
        </p:txBody>
      </p:sp>
    </p:spTree>
    <p:extLst>
      <p:ext uri="{BB962C8B-B14F-4D97-AF65-F5344CB8AC3E}">
        <p14:creationId xmlns:p14="http://schemas.microsoft.com/office/powerpoint/2010/main" val="11780221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CA219-8443-4D04-B38A-4EBE729E2BBC}"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2E5C9-9D99-49BC-9C1A-8F5CD9902F7F}" type="slidenum">
              <a:rPr lang="en-US" smtClean="0"/>
              <a:t>‹#›</a:t>
            </a:fld>
            <a:endParaRPr lang="en-US"/>
          </a:p>
        </p:txBody>
      </p:sp>
    </p:spTree>
    <p:extLst>
      <p:ext uri="{BB962C8B-B14F-4D97-AF65-F5344CB8AC3E}">
        <p14:creationId xmlns:p14="http://schemas.microsoft.com/office/powerpoint/2010/main" val="4219162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CA219-8443-4D04-B38A-4EBE729E2BBC}"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2E5C9-9D99-49BC-9C1A-8F5CD9902F7F}" type="slidenum">
              <a:rPr lang="en-US" smtClean="0"/>
              <a:t>‹#›</a:t>
            </a:fld>
            <a:endParaRPr lang="en-US"/>
          </a:p>
        </p:txBody>
      </p:sp>
    </p:spTree>
    <p:extLst>
      <p:ext uri="{BB962C8B-B14F-4D97-AF65-F5344CB8AC3E}">
        <p14:creationId xmlns:p14="http://schemas.microsoft.com/office/powerpoint/2010/main" val="287603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CA219-8443-4D04-B38A-4EBE729E2BBC}"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2E5C9-9D99-49BC-9C1A-8F5CD9902F7F}" type="slidenum">
              <a:rPr lang="en-US" smtClean="0"/>
              <a:t>‹#›</a:t>
            </a:fld>
            <a:endParaRPr lang="en-US"/>
          </a:p>
        </p:txBody>
      </p:sp>
    </p:spTree>
    <p:extLst>
      <p:ext uri="{BB962C8B-B14F-4D97-AF65-F5344CB8AC3E}">
        <p14:creationId xmlns:p14="http://schemas.microsoft.com/office/powerpoint/2010/main" val="3037271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CA219-8443-4D04-B38A-4EBE729E2BBC}"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2E5C9-9D99-49BC-9C1A-8F5CD9902F7F}" type="slidenum">
              <a:rPr lang="en-US" smtClean="0"/>
              <a:t>‹#›</a:t>
            </a:fld>
            <a:endParaRPr lang="en-US"/>
          </a:p>
        </p:txBody>
      </p:sp>
    </p:spTree>
    <p:extLst>
      <p:ext uri="{BB962C8B-B14F-4D97-AF65-F5344CB8AC3E}">
        <p14:creationId xmlns:p14="http://schemas.microsoft.com/office/powerpoint/2010/main" val="2118396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CA219-8443-4D04-B38A-4EBE729E2BBC}"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2E5C9-9D99-49BC-9C1A-8F5CD9902F7F}" type="slidenum">
              <a:rPr lang="en-US" smtClean="0"/>
              <a:t>‹#›</a:t>
            </a:fld>
            <a:endParaRPr lang="en-US"/>
          </a:p>
        </p:txBody>
      </p:sp>
    </p:spTree>
    <p:extLst>
      <p:ext uri="{BB962C8B-B14F-4D97-AF65-F5344CB8AC3E}">
        <p14:creationId xmlns:p14="http://schemas.microsoft.com/office/powerpoint/2010/main" val="4069682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CA219-8443-4D04-B38A-4EBE729E2BBC}"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2E5C9-9D99-49BC-9C1A-8F5CD9902F7F}" type="slidenum">
              <a:rPr lang="en-US" smtClean="0"/>
              <a:t>‹#›</a:t>
            </a:fld>
            <a:endParaRPr lang="en-US"/>
          </a:p>
        </p:txBody>
      </p:sp>
    </p:spTree>
    <p:extLst>
      <p:ext uri="{BB962C8B-B14F-4D97-AF65-F5344CB8AC3E}">
        <p14:creationId xmlns:p14="http://schemas.microsoft.com/office/powerpoint/2010/main" val="3012201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3CA219-8443-4D04-B38A-4EBE729E2BBC}"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2E5C9-9D99-49BC-9C1A-8F5CD9902F7F}"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733176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3CA219-8443-4D04-B38A-4EBE729E2BBC}"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2E5C9-9D99-49BC-9C1A-8F5CD9902F7F}" type="slidenum">
              <a:rPr lang="en-US" smtClean="0"/>
              <a:t>‹#›</a:t>
            </a:fld>
            <a:endParaRPr lang="en-US"/>
          </a:p>
        </p:txBody>
      </p:sp>
    </p:spTree>
    <p:extLst>
      <p:ext uri="{BB962C8B-B14F-4D97-AF65-F5344CB8AC3E}">
        <p14:creationId xmlns:p14="http://schemas.microsoft.com/office/powerpoint/2010/main" val="392835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3CA219-8443-4D04-B38A-4EBE729E2BBC}"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2E5C9-9D99-49BC-9C1A-8F5CD9902F7F}" type="slidenum">
              <a:rPr lang="en-US" smtClean="0"/>
              <a:t>‹#›</a:t>
            </a:fld>
            <a:endParaRPr lang="en-US"/>
          </a:p>
        </p:txBody>
      </p:sp>
    </p:spTree>
    <p:extLst>
      <p:ext uri="{BB962C8B-B14F-4D97-AF65-F5344CB8AC3E}">
        <p14:creationId xmlns:p14="http://schemas.microsoft.com/office/powerpoint/2010/main" val="300079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CA219-8443-4D04-B38A-4EBE729E2BBC}"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2E5C9-9D99-49BC-9C1A-8F5CD9902F7F}" type="slidenum">
              <a:rPr lang="en-US" smtClean="0"/>
              <a:t>‹#›</a:t>
            </a:fld>
            <a:endParaRPr lang="en-US"/>
          </a:p>
        </p:txBody>
      </p:sp>
    </p:spTree>
    <p:extLst>
      <p:ext uri="{BB962C8B-B14F-4D97-AF65-F5344CB8AC3E}">
        <p14:creationId xmlns:p14="http://schemas.microsoft.com/office/powerpoint/2010/main" val="81090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3CA219-8443-4D04-B38A-4EBE729E2BBC}"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2E5C9-9D99-49BC-9C1A-8F5CD9902F7F}" type="slidenum">
              <a:rPr lang="en-US" smtClean="0"/>
              <a:t>‹#›</a:t>
            </a:fld>
            <a:endParaRPr lang="en-US"/>
          </a:p>
        </p:txBody>
      </p:sp>
    </p:spTree>
    <p:extLst>
      <p:ext uri="{BB962C8B-B14F-4D97-AF65-F5344CB8AC3E}">
        <p14:creationId xmlns:p14="http://schemas.microsoft.com/office/powerpoint/2010/main" val="1070332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3CA219-8443-4D04-B38A-4EBE729E2BBC}"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2E5C9-9D99-49BC-9C1A-8F5CD9902F7F}" type="slidenum">
              <a:rPr lang="en-US" smtClean="0"/>
              <a:t>‹#›</a:t>
            </a:fld>
            <a:endParaRPr lang="en-US"/>
          </a:p>
        </p:txBody>
      </p:sp>
    </p:spTree>
    <p:extLst>
      <p:ext uri="{BB962C8B-B14F-4D97-AF65-F5344CB8AC3E}">
        <p14:creationId xmlns:p14="http://schemas.microsoft.com/office/powerpoint/2010/main" val="588140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3CA219-8443-4D04-B38A-4EBE729E2BBC}"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2E5C9-9D99-49BC-9C1A-8F5CD9902F7F}" type="slidenum">
              <a:rPr lang="en-US" smtClean="0"/>
              <a:t>‹#›</a:t>
            </a:fld>
            <a:endParaRPr lang="en-US"/>
          </a:p>
        </p:txBody>
      </p:sp>
    </p:spTree>
    <p:extLst>
      <p:ext uri="{BB962C8B-B14F-4D97-AF65-F5344CB8AC3E}">
        <p14:creationId xmlns:p14="http://schemas.microsoft.com/office/powerpoint/2010/main" val="1951767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73CA219-8443-4D04-B38A-4EBE729E2BBC}"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2E5C9-9D99-49BC-9C1A-8F5CD9902F7F}" type="slidenum">
              <a:rPr lang="en-US" smtClean="0"/>
              <a:t>‹#›</a:t>
            </a:fld>
            <a:endParaRPr lang="en-US"/>
          </a:p>
        </p:txBody>
      </p:sp>
    </p:spTree>
    <p:extLst>
      <p:ext uri="{BB962C8B-B14F-4D97-AF65-F5344CB8AC3E}">
        <p14:creationId xmlns:p14="http://schemas.microsoft.com/office/powerpoint/2010/main" val="173382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CA219-8443-4D04-B38A-4EBE729E2BBC}"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2E5C9-9D99-49BC-9C1A-8F5CD9902F7F}" type="slidenum">
              <a:rPr lang="en-US" smtClean="0"/>
              <a:t>‹#›</a:t>
            </a:fld>
            <a:endParaRPr lang="en-US"/>
          </a:p>
        </p:txBody>
      </p:sp>
    </p:spTree>
    <p:extLst>
      <p:ext uri="{BB962C8B-B14F-4D97-AF65-F5344CB8AC3E}">
        <p14:creationId xmlns:p14="http://schemas.microsoft.com/office/powerpoint/2010/main" val="257277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CA219-8443-4D04-B38A-4EBE729E2BBC}"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2E5C9-9D99-49BC-9C1A-8F5CD9902F7F}" type="slidenum">
              <a:rPr lang="en-US" smtClean="0"/>
              <a:t>‹#›</a:t>
            </a:fld>
            <a:endParaRPr lang="en-US"/>
          </a:p>
        </p:txBody>
      </p:sp>
    </p:spTree>
    <p:extLst>
      <p:ext uri="{BB962C8B-B14F-4D97-AF65-F5344CB8AC3E}">
        <p14:creationId xmlns:p14="http://schemas.microsoft.com/office/powerpoint/2010/main" val="2645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3CA219-8443-4D04-B38A-4EBE729E2BBC}" type="datetimeFigureOut">
              <a:rPr lang="en-US" smtClean="0"/>
              <a:t>10/14/2016</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F2E5C9-9D99-49BC-9C1A-8F5CD9902F7F}" type="slidenum">
              <a:rPr lang="en-US" smtClean="0"/>
              <a:t>‹#›</a:t>
            </a:fld>
            <a:endParaRPr lang="en-US"/>
          </a:p>
        </p:txBody>
      </p:sp>
    </p:spTree>
    <p:extLst>
      <p:ext uri="{BB962C8B-B14F-4D97-AF65-F5344CB8AC3E}">
        <p14:creationId xmlns:p14="http://schemas.microsoft.com/office/powerpoint/2010/main" val="34668905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فراتحلیل </a:t>
            </a:r>
            <a:r>
              <a:rPr lang="fa-IR" dirty="0" smtClean="0"/>
              <a:t>اجرای تست در صورت وجود «استاندارد طلایی»</a:t>
            </a:r>
            <a:endParaRPr lang="en-US" dirty="0"/>
          </a:p>
        </p:txBody>
      </p:sp>
      <p:sp>
        <p:nvSpPr>
          <p:cNvPr id="3" name="Subtitle 2"/>
          <p:cNvSpPr>
            <a:spLocks noGrp="1"/>
          </p:cNvSpPr>
          <p:nvPr>
            <p:ph type="subTitle" idx="1"/>
          </p:nvPr>
        </p:nvSpPr>
        <p:spPr/>
        <p:txBody>
          <a:bodyPr>
            <a:normAutofit fontScale="85000" lnSpcReduction="20000"/>
          </a:bodyPr>
          <a:lstStyle/>
          <a:p>
            <a:r>
              <a:rPr lang="fa-IR" dirty="0" smtClean="0"/>
              <a:t>آماده شده برای:</a:t>
            </a:r>
          </a:p>
          <a:p>
            <a:pPr algn="r"/>
            <a:r>
              <a:rPr lang="fa-IR" dirty="0" smtClean="0"/>
              <a:t>آژانس تحقیقات برای مراقبت از سلامت و کیفیت (</a:t>
            </a:r>
            <a:r>
              <a:rPr lang="en-US" dirty="0" smtClean="0"/>
              <a:t>AHRQ</a:t>
            </a:r>
            <a:r>
              <a:rPr lang="fa-IR" dirty="0" smtClean="0"/>
              <a:t>)</a:t>
            </a:r>
          </a:p>
          <a:p>
            <a:pPr algn="r"/>
            <a:r>
              <a:rPr lang="fa-IR" dirty="0" smtClean="0"/>
              <a:t>واحدهای آموزشی برای تست‌های پزشکی راهنمای راهکارها را مرور می‌کند</a:t>
            </a:r>
          </a:p>
          <a:p>
            <a:r>
              <a:rPr lang="en-US" dirty="0" smtClean="0"/>
              <a:t>WWW.AHRG.GOV</a:t>
            </a:r>
            <a:endParaRPr lang="fa-IR" dirty="0" smtClean="0"/>
          </a:p>
          <a:p>
            <a:pPr algn="r"/>
            <a:endParaRPr lang="en-US" dirty="0"/>
          </a:p>
        </p:txBody>
      </p:sp>
    </p:spTree>
    <p:extLst>
      <p:ext uri="{BB962C8B-B14F-4D97-AF65-F5344CB8AC3E}">
        <p14:creationId xmlns:p14="http://schemas.microsoft.com/office/powerpoint/2010/main" val="1660384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اصول مشخص کردن چالش‌ها</a:t>
            </a:r>
            <a:endParaRPr lang="en-US" dirty="0"/>
          </a:p>
        </p:txBody>
      </p:sp>
      <p:sp>
        <p:nvSpPr>
          <p:cNvPr id="3" name="Content Placeholder 2"/>
          <p:cNvSpPr>
            <a:spLocks noGrp="1"/>
          </p:cNvSpPr>
          <p:nvPr>
            <p:ph idx="1"/>
          </p:nvPr>
        </p:nvSpPr>
        <p:spPr/>
        <p:txBody>
          <a:bodyPr/>
          <a:lstStyle/>
          <a:p>
            <a:pPr marL="0" indent="0" algn="r">
              <a:buNone/>
            </a:pPr>
            <a:r>
              <a:rPr lang="fa-IR" dirty="0" smtClean="0"/>
              <a:t>اصل 1: راهی که بیش از همه اطلاعت در اختیار قرار می‌دهد را برای خلاصه کردن اطلاعات انتخاب کنید.</a:t>
            </a:r>
          </a:p>
          <a:p>
            <a:pPr marL="0" indent="0" algn="r">
              <a:buNone/>
            </a:pPr>
            <a:r>
              <a:rPr lang="fa-IR" dirty="0"/>
              <a:t> </a:t>
            </a:r>
            <a:r>
              <a:rPr lang="fa-IR" dirty="0" smtClean="0"/>
              <a:t>     بین یک هدف مجموع و یک مرز مجموع انتخاب کنید.</a:t>
            </a:r>
          </a:p>
          <a:p>
            <a:pPr marL="0" indent="0" algn="r">
              <a:buNone/>
            </a:pPr>
            <a:r>
              <a:rPr lang="fa-IR" dirty="0"/>
              <a:t> </a:t>
            </a:r>
            <a:r>
              <a:rPr lang="fa-IR" dirty="0" smtClean="0"/>
              <a:t>         یک هدف مجموع برای وقتی که حساسیت/اختصاصیت زیاد متنوع نیستند استفاده کنید</a:t>
            </a:r>
          </a:p>
          <a:p>
            <a:pPr marL="0" indent="0" algn="r">
              <a:buNone/>
            </a:pPr>
            <a:r>
              <a:rPr lang="fa-IR" dirty="0"/>
              <a:t> </a:t>
            </a:r>
            <a:r>
              <a:rPr lang="fa-IR" dirty="0" smtClean="0"/>
              <a:t>         مرز مجموع را وقتی که آستانه‌های متفاوت برای تست‌های مثبت وجود دارند یا تخمین‌ها بسیار متنوع هستند استفاده کنید.</a:t>
            </a:r>
          </a:p>
          <a:p>
            <a:pPr marL="0" indent="0" algn="r">
              <a:buNone/>
            </a:pPr>
            <a:r>
              <a:rPr lang="fa-IR" dirty="0"/>
              <a:t> </a:t>
            </a:r>
            <a:r>
              <a:rPr lang="fa-IR" dirty="0" smtClean="0"/>
              <a:t>        هر دو می‌تواند استفاده شوند، چون هر دو اطلاعات تکمیلی را دربردارند.</a:t>
            </a:r>
          </a:p>
          <a:p>
            <a:pPr marL="0" indent="0" algn="r">
              <a:buNone/>
            </a:pPr>
            <a:r>
              <a:rPr lang="fa-IR" dirty="0"/>
              <a:t> </a:t>
            </a:r>
            <a:r>
              <a:rPr lang="fa-IR" dirty="0" smtClean="0"/>
              <a:t>    انتخاب انتزاعی است: قوانین سفت و سختی وجود ندارد.</a:t>
            </a:r>
          </a:p>
          <a:p>
            <a:pPr marL="0" indent="0" algn="r">
              <a:buNone/>
            </a:pPr>
            <a:r>
              <a:rPr lang="fa-IR" dirty="0" smtClean="0"/>
              <a:t>اصل 2: جست‌وجوی تنوع در نتیجه مطالعات با نمودارها و پردازش مناسب به جای تکیه انحصاری بر «میانگین اصلی» (برای مثال خاصه آماری تکی) </a:t>
            </a:r>
          </a:p>
          <a:p>
            <a:pPr marL="0" indent="0" algn="r">
              <a:buNone/>
            </a:pPr>
            <a:r>
              <a:rPr lang="fa-IR" dirty="0"/>
              <a:t> </a:t>
            </a:r>
            <a:r>
              <a:rPr lang="fa-IR" dirty="0" smtClean="0"/>
              <a:t>    </a:t>
            </a:r>
          </a:p>
        </p:txBody>
      </p:sp>
    </p:spTree>
    <p:extLst>
      <p:ext uri="{BB962C8B-B14F-4D97-AF65-F5344CB8AC3E}">
        <p14:creationId xmlns:p14="http://schemas.microsoft.com/office/powerpoint/2010/main" val="355160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انتخاب مقیاس اندازه‌گیری برای </a:t>
            </a:r>
            <a:r>
              <a:rPr lang="fa-IR" dirty="0" smtClean="0"/>
              <a:t>فراتحلیل(1 </a:t>
            </a:r>
            <a:r>
              <a:rPr lang="fa-IR" dirty="0" smtClean="0"/>
              <a:t>از 6)</a:t>
            </a:r>
            <a:endParaRPr lang="en-US" dirty="0"/>
          </a:p>
        </p:txBody>
      </p:sp>
      <p:sp>
        <p:nvSpPr>
          <p:cNvPr id="3" name="Content Placeholder 2"/>
          <p:cNvSpPr>
            <a:spLocks noGrp="1"/>
          </p:cNvSpPr>
          <p:nvPr>
            <p:ph idx="1"/>
          </p:nvPr>
        </p:nvSpPr>
        <p:spPr/>
        <p:txBody>
          <a:bodyPr/>
          <a:lstStyle/>
          <a:p>
            <a:pPr marL="0" indent="0" algn="r">
              <a:buNone/>
            </a:pPr>
            <a:r>
              <a:rPr lang="fa-IR" dirty="0" smtClean="0"/>
              <a:t>مشکل:</a:t>
            </a:r>
          </a:p>
          <a:p>
            <a:pPr marL="0" indent="0" algn="r">
              <a:buNone/>
            </a:pPr>
            <a:r>
              <a:rPr lang="fa-IR" dirty="0" smtClean="0"/>
              <a:t>در یک مطالعه، حساسیت، اختصاصیت، معیارهای پیش‌بینی مثبت/منفی و شیوع، همه به وسیله‌ی فرمول‌های ساده‌ای به هم مرتبط می‌شوند</a:t>
            </a:r>
          </a:p>
          <a:p>
            <a:pPr marL="0" indent="0" algn="r">
              <a:buNone/>
            </a:pPr>
            <a:r>
              <a:rPr lang="fa-IR" dirty="0" smtClean="0"/>
              <a:t>فراتحلیل </a:t>
            </a:r>
            <a:r>
              <a:rPr lang="fa-IR" dirty="0" smtClean="0"/>
              <a:t>هر مقیاس اندازه‌گیری در مطالعات، خلاصه‌هایی به دست می‌دهد که با این فورمول‌ها در تضاد است.</a:t>
            </a:r>
          </a:p>
          <a:p>
            <a:pPr marL="0" indent="0" algn="r">
              <a:buNone/>
            </a:pPr>
            <a:r>
              <a:rPr lang="fa-IR" dirty="0" smtClean="0"/>
              <a:t>راه‌حل پیشنهادی:</a:t>
            </a:r>
          </a:p>
          <a:p>
            <a:pPr marL="0" indent="0" algn="r">
              <a:buNone/>
            </a:pPr>
            <a:r>
              <a:rPr lang="fa-IR" dirty="0" smtClean="0"/>
              <a:t>کسب خلاصه‌هایی برای حساسیت و اختصاصیت میان مطالعات از طریق </a:t>
            </a:r>
            <a:r>
              <a:rPr lang="fa-IR" dirty="0" smtClean="0"/>
              <a:t>فراتحلیل، </a:t>
            </a:r>
            <a:r>
              <a:rPr lang="fa-IR" dirty="0" smtClean="0"/>
              <a:t>سپس محاسبه دوباره بقیه مقیاس‌ها (با استفاده از فورمول‌ها) به جای رنج شیوع</a:t>
            </a:r>
          </a:p>
        </p:txBody>
      </p:sp>
    </p:spTree>
    <p:extLst>
      <p:ext uri="{BB962C8B-B14F-4D97-AF65-F5344CB8AC3E}">
        <p14:creationId xmlns:p14="http://schemas.microsoft.com/office/powerpoint/2010/main" val="30568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
            </a:r>
            <a:br>
              <a:rPr lang="fa-IR" dirty="0" smtClean="0"/>
            </a:br>
            <a:r>
              <a:rPr lang="fa-IR" dirty="0" smtClean="0"/>
              <a:t>انتخاب </a:t>
            </a:r>
            <a:r>
              <a:rPr lang="fa-IR" dirty="0"/>
              <a:t>مقیاس اندازه‌گیری برای </a:t>
            </a:r>
            <a:r>
              <a:rPr lang="fa-IR" dirty="0" smtClean="0"/>
              <a:t>فراتحلیل(2 </a:t>
            </a:r>
            <a:r>
              <a:rPr lang="fa-IR" dirty="0" smtClean="0"/>
              <a:t>از </a:t>
            </a:r>
            <a:r>
              <a:rPr lang="fa-IR" dirty="0"/>
              <a:t>6</a:t>
            </a:r>
            <a:r>
              <a:rPr lang="fa-IR" dirty="0" smtClean="0"/>
              <a:t>)</a:t>
            </a:r>
            <a:br>
              <a:rPr lang="fa-IR" dirty="0" smtClean="0"/>
            </a:br>
            <a:r>
              <a:rPr lang="fa-IR" dirty="0"/>
              <a:t/>
            </a:r>
            <a:br>
              <a:rPr lang="fa-IR" dirty="0"/>
            </a:br>
            <a:r>
              <a:rPr lang="fa-IR" sz="2000" dirty="0"/>
              <a:t>خلاصه‌ای بصری از حساسیت/اختصاصیت میان مطالعات با محاسبات دوباره‌ی سایر مقیاس‌ها</a:t>
            </a:r>
            <a:br>
              <a:rPr lang="fa-IR" sz="2000" dirty="0"/>
            </a:br>
            <a:r>
              <a:rPr lang="en-US" dirty="0"/>
              <a:t/>
            </a:r>
            <a:br>
              <a:rPr lang="en-US" dirty="0"/>
            </a:br>
            <a:endParaRPr lang="en-US" dirty="0"/>
          </a:p>
        </p:txBody>
      </p:sp>
      <p:pic>
        <p:nvPicPr>
          <p:cNvPr id="6" name="Picture 2" descr="This is an illustration of the idea that meta-analysis can be done for sensitivity and specificity for the individual studies, then the other performance statistics can be back-calculated for a plausible range of prevalence value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3604" y="1842448"/>
            <a:ext cx="6599578" cy="452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105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انتخاب مقیاس اندازه‌گیری برای </a:t>
            </a:r>
            <a:r>
              <a:rPr lang="fa-IR" dirty="0" smtClean="0"/>
              <a:t>فراتحلیل(3 </a:t>
            </a:r>
            <a:r>
              <a:rPr lang="fa-IR" dirty="0" smtClean="0"/>
              <a:t>از </a:t>
            </a:r>
            <a:r>
              <a:rPr lang="fa-IR" dirty="0"/>
              <a:t>6)</a:t>
            </a:r>
            <a:endParaRPr lang="en-US" dirty="0"/>
          </a:p>
        </p:txBody>
      </p:sp>
      <p:sp>
        <p:nvSpPr>
          <p:cNvPr id="3" name="Content Placeholder 2"/>
          <p:cNvSpPr>
            <a:spLocks noGrp="1"/>
          </p:cNvSpPr>
          <p:nvPr>
            <p:ph idx="1"/>
          </p:nvPr>
        </p:nvSpPr>
        <p:spPr/>
        <p:txBody>
          <a:bodyPr/>
          <a:lstStyle/>
          <a:p>
            <a:pPr marL="0" indent="0" algn="r">
              <a:buNone/>
            </a:pPr>
            <a:r>
              <a:rPr lang="fa-IR" dirty="0" smtClean="0"/>
              <a:t>چرا </a:t>
            </a:r>
            <a:r>
              <a:rPr lang="fa-IR" dirty="0" smtClean="0"/>
              <a:t>فراتحلیل </a:t>
            </a:r>
            <a:r>
              <a:rPr lang="fa-IR" dirty="0" smtClean="0"/>
              <a:t>مستقیم حساسیت و اختصاصیت مناسب است؟</a:t>
            </a:r>
          </a:p>
          <a:p>
            <a:pPr marL="0" indent="0" algn="r">
              <a:buNone/>
            </a:pPr>
            <a:r>
              <a:rPr lang="fa-IR" dirty="0" smtClean="0"/>
              <a:t>با یافته‌های ما از اثر آستانه‌ای مثبت، در یک راستا قرار دارد</a:t>
            </a:r>
          </a:p>
          <a:p>
            <a:pPr marL="0" indent="0" algn="r">
              <a:buNone/>
            </a:pPr>
            <a:r>
              <a:rPr lang="fa-IR" dirty="0" smtClean="0"/>
              <a:t>حساسیت و اختصاصیت غالبا مستقل از شیوع درنظر گرفته میشوند</a:t>
            </a:r>
          </a:p>
          <a:p>
            <a:pPr marL="0" indent="0" algn="r">
              <a:buNone/>
            </a:pPr>
            <a:r>
              <a:rPr lang="fa-IR" dirty="0" smtClean="0"/>
              <a:t>مجموع حساسیت و اختصاصیت به دست آمده به وسیله </a:t>
            </a:r>
            <a:r>
              <a:rPr lang="fa-IR" dirty="0" smtClean="0"/>
              <a:t>فراتحلیل </a:t>
            </a:r>
            <a:r>
              <a:rPr lang="fa-IR" dirty="0" smtClean="0"/>
              <a:t>مستقیم همیشه بین 0 و 1 خواهد بود</a:t>
            </a:r>
          </a:p>
          <a:p>
            <a:pPr marL="0" indent="0" algn="r">
              <a:buNone/>
            </a:pPr>
            <a:r>
              <a:rPr lang="fa-IR" dirty="0" smtClean="0"/>
              <a:t>این دو مقیاس همیشه به اندازه معیارهای پیش‌بینی و ضریب‌های احتمال قابل فهم نیستند، درنتیجه محاسبات دوباره این مقیاس‌ها مفید است.</a:t>
            </a:r>
            <a:endParaRPr lang="en-US" dirty="0"/>
          </a:p>
        </p:txBody>
      </p:sp>
    </p:spTree>
    <p:extLst>
      <p:ext uri="{BB962C8B-B14F-4D97-AF65-F5344CB8AC3E}">
        <p14:creationId xmlns:p14="http://schemas.microsoft.com/office/powerpoint/2010/main" val="1153585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انتخاب مقیاس اندازه‌گیری برای </a:t>
            </a:r>
            <a:r>
              <a:rPr lang="fa-IR" dirty="0" smtClean="0"/>
              <a:t>فراتحلیل(4 </a:t>
            </a:r>
            <a:r>
              <a:rPr lang="fa-IR" dirty="0"/>
              <a:t>از 6)</a:t>
            </a:r>
            <a:endParaRPr lang="en-US" dirty="0"/>
          </a:p>
        </p:txBody>
      </p:sp>
      <p:sp>
        <p:nvSpPr>
          <p:cNvPr id="3" name="Content Placeholder 2"/>
          <p:cNvSpPr>
            <a:spLocks noGrp="1"/>
          </p:cNvSpPr>
          <p:nvPr>
            <p:ph idx="1"/>
          </p:nvPr>
        </p:nvSpPr>
        <p:spPr/>
        <p:txBody>
          <a:bodyPr>
            <a:normAutofit fontScale="92500" lnSpcReduction="20000"/>
          </a:bodyPr>
          <a:lstStyle/>
          <a:p>
            <a:pPr marL="0" indent="0" algn="r">
              <a:buNone/>
            </a:pPr>
            <a:endParaRPr lang="fa-IR" dirty="0" smtClean="0"/>
          </a:p>
          <a:p>
            <a:pPr marL="0" indent="0" algn="r">
              <a:buNone/>
            </a:pPr>
            <a:endParaRPr lang="fa-IR" dirty="0"/>
          </a:p>
          <a:p>
            <a:pPr marL="0" indent="0" algn="r">
              <a:buNone/>
            </a:pPr>
            <a:endParaRPr lang="fa-IR" dirty="0" smtClean="0"/>
          </a:p>
          <a:p>
            <a:pPr marL="0" indent="0" algn="r">
              <a:buNone/>
            </a:pPr>
            <a:endParaRPr lang="fa-IR" dirty="0"/>
          </a:p>
          <a:p>
            <a:pPr marL="0" indent="0" algn="r">
              <a:buNone/>
            </a:pPr>
            <a:r>
              <a:rPr lang="fa-IR" dirty="0"/>
              <a:t>چرا </a:t>
            </a:r>
            <a:r>
              <a:rPr lang="fa-IR" dirty="0" smtClean="0"/>
              <a:t>فراتحلیل </a:t>
            </a:r>
            <a:r>
              <a:rPr lang="fa-IR" dirty="0"/>
              <a:t>مستقیم معیارهای پیش‌بینی یا شیوع مناسب نیست؟</a:t>
            </a:r>
          </a:p>
          <a:p>
            <a:pPr marL="0" indent="0" algn="r">
              <a:buNone/>
            </a:pPr>
            <a:r>
              <a:rPr lang="fa-IR" dirty="0"/>
              <a:t>معیارهای پیش‌بینی وابسته به </a:t>
            </a:r>
            <a:r>
              <a:rPr lang="fa-IR" dirty="0" smtClean="0"/>
              <a:t>شیوع </a:t>
            </a:r>
            <a:r>
              <a:rPr lang="fa-IR" dirty="0"/>
              <a:t>هستند.</a:t>
            </a:r>
          </a:p>
          <a:p>
            <a:pPr marL="0" indent="0" algn="r">
              <a:buNone/>
            </a:pPr>
            <a:r>
              <a:rPr lang="fa-IR" dirty="0" smtClean="0"/>
              <a:t>فراتحلیل </a:t>
            </a:r>
            <a:r>
              <a:rPr lang="fa-IR" dirty="0"/>
              <a:t>هر معیار در مطالعات به ندرت معنادار است.</a:t>
            </a:r>
          </a:p>
          <a:p>
            <a:pPr marL="0" indent="0" algn="r">
              <a:buNone/>
            </a:pPr>
            <a:r>
              <a:rPr lang="fa-IR" dirty="0"/>
              <a:t>      شیوع </a:t>
            </a:r>
            <a:r>
              <a:rPr lang="fa-IR" dirty="0" smtClean="0"/>
              <a:t>غالبا </a:t>
            </a:r>
            <a:r>
              <a:rPr lang="fa-IR" dirty="0"/>
              <a:t>محدوده گسترده‌ای دارد.</a:t>
            </a:r>
          </a:p>
          <a:p>
            <a:pPr marL="0" indent="0" algn="r">
              <a:buNone/>
            </a:pPr>
            <a:r>
              <a:rPr lang="fa-IR" dirty="0"/>
              <a:t> تخمین زده شود (طرح اصلی بسیاری از مطلاعات تست‌های پزشکی) </a:t>
            </a:r>
            <a:r>
              <a:rPr lang="en-US" dirty="0" smtClean="0"/>
              <a:t>case-co</a:t>
            </a:r>
            <a:r>
              <a:rPr lang="en-US" dirty="0"/>
              <a:t>n</a:t>
            </a:r>
            <a:r>
              <a:rPr lang="en-US" dirty="0" smtClean="0"/>
              <a:t>trol</a:t>
            </a:r>
            <a:r>
              <a:rPr lang="fa-IR" dirty="0" smtClean="0"/>
              <a:t>      </a:t>
            </a:r>
            <a:r>
              <a:rPr lang="fa-IR" dirty="0"/>
              <a:t>شیوع نمی‌تواند از روی مطالعات </a:t>
            </a:r>
            <a:endParaRPr lang="fa-IR" dirty="0" smtClean="0"/>
          </a:p>
          <a:p>
            <a:pPr marL="0" indent="0" algn="r">
              <a:buNone/>
            </a:pPr>
            <a:r>
              <a:rPr lang="fa-IR" dirty="0" smtClean="0"/>
              <a:t>بهتر است این میارها را دوباره محاسبه کرد به جای رنجی از معیارهای شیوع احتمالی</a:t>
            </a:r>
          </a:p>
          <a:p>
            <a:pPr marL="0" indent="0" algn="r">
              <a:buNone/>
            </a:pPr>
            <a:endParaRPr lang="fa-IR" dirty="0"/>
          </a:p>
          <a:p>
            <a:pPr marL="0" indent="0" algn="r">
              <a:buNone/>
            </a:pPr>
            <a:endParaRPr lang="fa-IR" dirty="0" smtClean="0"/>
          </a:p>
          <a:p>
            <a:pPr marL="0" indent="0" algn="r">
              <a:buNone/>
            </a:pPr>
            <a:endParaRPr lang="fa-IR" dirty="0"/>
          </a:p>
          <a:p>
            <a:pPr marL="0" indent="0" algn="r">
              <a:buNone/>
            </a:pPr>
            <a:endParaRPr lang="en-US" dirty="0"/>
          </a:p>
        </p:txBody>
      </p:sp>
    </p:spTree>
    <p:extLst>
      <p:ext uri="{BB962C8B-B14F-4D97-AF65-F5344CB8AC3E}">
        <p14:creationId xmlns:p14="http://schemas.microsoft.com/office/powerpoint/2010/main" val="3212589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انتخاب مقیاس اندازه‌گیری برای </a:t>
            </a:r>
            <a:r>
              <a:rPr lang="fa-IR" dirty="0" smtClean="0"/>
              <a:t>فراتحلیل(5 </a:t>
            </a:r>
            <a:r>
              <a:rPr lang="fa-IR" dirty="0" smtClean="0"/>
              <a:t>از </a:t>
            </a:r>
            <a:r>
              <a:rPr lang="fa-IR" dirty="0"/>
              <a:t>6)</a:t>
            </a:r>
            <a:endParaRPr lang="en-US" dirty="0"/>
          </a:p>
        </p:txBody>
      </p:sp>
      <p:sp>
        <p:nvSpPr>
          <p:cNvPr id="3" name="Content Placeholder 2"/>
          <p:cNvSpPr>
            <a:spLocks noGrp="1"/>
          </p:cNvSpPr>
          <p:nvPr>
            <p:ph idx="1"/>
          </p:nvPr>
        </p:nvSpPr>
        <p:spPr/>
        <p:txBody>
          <a:bodyPr/>
          <a:lstStyle/>
          <a:p>
            <a:pPr marL="0" indent="0" algn="r">
              <a:buNone/>
            </a:pPr>
            <a:r>
              <a:rPr lang="fa-IR" dirty="0" smtClean="0"/>
              <a:t>چرا </a:t>
            </a:r>
            <a:r>
              <a:rPr lang="fa-IR" dirty="0" smtClean="0"/>
              <a:t>فراتحلیل </a:t>
            </a:r>
            <a:r>
              <a:rPr lang="fa-IR" dirty="0" smtClean="0"/>
              <a:t>مستقیم نسبت احمالی مثبت و منفی می‌تواند مشکل‌ساز باشد؟</a:t>
            </a:r>
          </a:p>
          <a:p>
            <a:pPr marL="0" indent="0" algn="r">
              <a:buNone/>
            </a:pPr>
            <a:r>
              <a:rPr lang="fa-IR" dirty="0"/>
              <a:t> </a:t>
            </a:r>
            <a:r>
              <a:rPr lang="fa-IR" dirty="0" smtClean="0"/>
              <a:t>      ترکیب کردن ضریب احتمال میان مطالعات ضمانت نمی‌کند که خلاصه معیارها «به‌صورت درونی نامتناقض» باشند.</a:t>
            </a:r>
          </a:p>
          <a:p>
            <a:pPr marL="0" indent="0" algn="r">
              <a:buNone/>
            </a:pPr>
            <a:r>
              <a:rPr lang="fa-IR" dirty="0" smtClean="0"/>
              <a:t>             به دست آوردن ضریب احتمال مجموع که با مجموع حساسیت و اختصاصیت ناممکن مطابق باشد ممکن است. (برای مثال ارزش کمتر از 0 یا بیشتر از 1)</a:t>
            </a:r>
          </a:p>
          <a:p>
            <a:pPr marL="0" indent="0" algn="r">
              <a:buNone/>
            </a:pPr>
            <a:r>
              <a:rPr lang="fa-IR" dirty="0" smtClean="0"/>
              <a:t>محاسبات دوباره از این مورد پیش‌گیری می‌کند.</a:t>
            </a:r>
          </a:p>
          <a:p>
            <a:pPr marL="0" indent="0" algn="r">
              <a:buNone/>
            </a:pPr>
            <a:r>
              <a:rPr lang="fa-IR" dirty="0" smtClean="0"/>
              <a:t>این یک مورد معمول نیست، با این حال، اغلب </a:t>
            </a:r>
            <a:r>
              <a:rPr lang="fa-IR" dirty="0" smtClean="0"/>
              <a:t>فراتحلیل </a:t>
            </a:r>
            <a:r>
              <a:rPr lang="fa-IR" dirty="0" smtClean="0"/>
              <a:t>مستقیم نتایج مشابه محاسبات دوباره به دست می‌دهد.</a:t>
            </a:r>
          </a:p>
          <a:p>
            <a:pPr marL="0" indent="0" algn="r">
              <a:buNone/>
            </a:pPr>
            <a:r>
              <a:rPr lang="fa-IR" dirty="0"/>
              <a:t> </a:t>
            </a:r>
            <a:r>
              <a:rPr lang="fa-IR" dirty="0" smtClean="0"/>
              <a:t>           </a:t>
            </a:r>
            <a:endParaRPr lang="en-US" dirty="0"/>
          </a:p>
        </p:txBody>
      </p:sp>
    </p:spTree>
    <p:extLst>
      <p:ext uri="{BB962C8B-B14F-4D97-AF65-F5344CB8AC3E}">
        <p14:creationId xmlns:p14="http://schemas.microsoft.com/office/powerpoint/2010/main" val="92209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انتخاب مقیاس اندازه‌گیری برای </a:t>
            </a:r>
            <a:r>
              <a:rPr lang="fa-IR" dirty="0" smtClean="0"/>
              <a:t>فراتحلیل(6 </a:t>
            </a:r>
            <a:r>
              <a:rPr lang="fa-IR" dirty="0"/>
              <a:t>از 6)</a:t>
            </a:r>
            <a:endParaRPr lang="en-US" dirty="0"/>
          </a:p>
        </p:txBody>
      </p:sp>
      <p:sp>
        <p:nvSpPr>
          <p:cNvPr id="3" name="Content Placeholder 2"/>
          <p:cNvSpPr>
            <a:spLocks noGrp="1"/>
          </p:cNvSpPr>
          <p:nvPr>
            <p:ph idx="1"/>
          </p:nvPr>
        </p:nvSpPr>
        <p:spPr/>
        <p:txBody>
          <a:bodyPr/>
          <a:lstStyle/>
          <a:p>
            <a:pPr marL="0" indent="0" algn="r">
              <a:buNone/>
            </a:pPr>
            <a:r>
              <a:rPr lang="fa-IR" dirty="0" smtClean="0"/>
              <a:t>پردازش مستقیم نسبت ضریب تشخیصی </a:t>
            </a:r>
          </a:p>
          <a:p>
            <a:pPr marL="0" indent="0" algn="r">
              <a:buNone/>
            </a:pPr>
            <a:r>
              <a:rPr lang="fa-IR" dirty="0"/>
              <a:t> </a:t>
            </a:r>
            <a:r>
              <a:rPr lang="fa-IR" dirty="0" smtClean="0"/>
              <a:t>    مستقیم است و متدهای استاندارد </a:t>
            </a:r>
            <a:r>
              <a:rPr lang="fa-IR" dirty="0" smtClean="0"/>
              <a:t>فراتحلیل </a:t>
            </a:r>
            <a:r>
              <a:rPr lang="fa-IR" dirty="0" smtClean="0"/>
              <a:t>را دنبال می‌کند</a:t>
            </a:r>
          </a:p>
          <a:p>
            <a:pPr marL="0" indent="0" algn="r">
              <a:buNone/>
            </a:pPr>
            <a:r>
              <a:rPr lang="fa-IR" dirty="0"/>
              <a:t> </a:t>
            </a:r>
            <a:r>
              <a:rPr lang="fa-IR" dirty="0" smtClean="0"/>
              <a:t>   ماهیت نسبت ضریب تشخیصی</a:t>
            </a:r>
          </a:p>
          <a:p>
            <a:pPr marL="0" indent="0" algn="r">
              <a:buNone/>
            </a:pPr>
            <a:r>
              <a:rPr lang="fa-IR" dirty="0"/>
              <a:t> </a:t>
            </a:r>
            <a:r>
              <a:rPr lang="fa-IR" dirty="0" smtClean="0"/>
              <a:t>         ارتباط نزدیکی با حساسیت، اختصاصیت و ضریب احتمال دارد</a:t>
            </a:r>
          </a:p>
          <a:p>
            <a:pPr marL="0" indent="0" algn="r">
              <a:buNone/>
            </a:pPr>
            <a:r>
              <a:rPr lang="fa-IR" dirty="0" smtClean="0"/>
              <a:t>          می‌تواند به راحتی در مدل‌های متا-پسگرایی برای پردازش ناهمگونی میان مطالعات به کار برده شود</a:t>
            </a:r>
          </a:p>
          <a:p>
            <a:pPr marL="0" indent="0" algn="r">
              <a:buNone/>
            </a:pPr>
            <a:r>
              <a:rPr lang="fa-IR" dirty="0"/>
              <a:t> </a:t>
            </a:r>
            <a:r>
              <a:rPr lang="fa-IR" dirty="0" smtClean="0"/>
              <a:t>   معایب</a:t>
            </a:r>
          </a:p>
          <a:p>
            <a:pPr marL="0" indent="0" algn="r">
              <a:buNone/>
            </a:pPr>
            <a:r>
              <a:rPr lang="fa-IR" dirty="0"/>
              <a:t> </a:t>
            </a:r>
            <a:r>
              <a:rPr lang="fa-IR" dirty="0" smtClean="0"/>
              <a:t>         برای ارزیابی چالش‌برانگیز است</a:t>
            </a:r>
          </a:p>
          <a:p>
            <a:pPr marL="0" indent="0" algn="r">
              <a:buNone/>
            </a:pPr>
            <a:r>
              <a:rPr lang="fa-IR" dirty="0"/>
              <a:t> </a:t>
            </a:r>
            <a:r>
              <a:rPr lang="fa-IR" dirty="0" smtClean="0"/>
              <a:t>        اندازه‌گیری نسبت مثبت واقعی و مثبت کاذب به صورت جداگانه ناممکن است  </a:t>
            </a:r>
            <a:endParaRPr lang="en-US" dirty="0"/>
          </a:p>
        </p:txBody>
      </p:sp>
    </p:spTree>
    <p:extLst>
      <p:ext uri="{BB962C8B-B14F-4D97-AF65-F5344CB8AC3E}">
        <p14:creationId xmlns:p14="http://schemas.microsoft.com/office/powerpoint/2010/main" val="876488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ماهیت موردنظر متدهای </a:t>
            </a:r>
            <a:r>
              <a:rPr lang="fa-IR" dirty="0" smtClean="0"/>
              <a:t>فراتحلیل</a:t>
            </a:r>
            <a:endParaRPr lang="en-US" dirty="0"/>
          </a:p>
        </p:txBody>
      </p:sp>
      <p:sp>
        <p:nvSpPr>
          <p:cNvPr id="3" name="Content Placeholder 2"/>
          <p:cNvSpPr>
            <a:spLocks noGrp="1"/>
          </p:cNvSpPr>
          <p:nvPr>
            <p:ph idx="1"/>
          </p:nvPr>
        </p:nvSpPr>
        <p:spPr/>
        <p:txBody>
          <a:bodyPr/>
          <a:lstStyle/>
          <a:p>
            <a:pPr marL="0" indent="0" algn="r">
              <a:buNone/>
            </a:pPr>
            <a:r>
              <a:rPr lang="fa-IR" dirty="0" smtClean="0"/>
              <a:t>متدهای </a:t>
            </a:r>
            <a:r>
              <a:rPr lang="fa-IR" dirty="0" smtClean="0"/>
              <a:t>فراتحلیل </a:t>
            </a:r>
            <a:r>
              <a:rPr lang="fa-IR" dirty="0" smtClean="0"/>
              <a:t>باید:</a:t>
            </a:r>
          </a:p>
          <a:p>
            <a:pPr marL="0" indent="0" algn="r">
              <a:buNone/>
            </a:pPr>
            <a:r>
              <a:rPr lang="fa-IR" dirty="0" smtClean="0"/>
              <a:t>   به طبیعت چندمتغیری واحد اجرای تست‌ها احترام بگذارد (برای مثال حساسیت و اختصاصیت)</a:t>
            </a:r>
          </a:p>
          <a:p>
            <a:pPr marL="0" indent="0" algn="r">
              <a:buNone/>
            </a:pPr>
            <a:r>
              <a:rPr lang="fa-IR" dirty="0"/>
              <a:t> </a:t>
            </a:r>
            <a:r>
              <a:rPr lang="fa-IR" dirty="0" smtClean="0"/>
              <a:t>  اجازه‌ی عدم وابستگی بین حساسیت و اخصاصیت بین مطالعات را بدهد («اثر آستانه‌ای»)</a:t>
            </a:r>
          </a:p>
          <a:p>
            <a:pPr marL="0" indent="0" algn="r">
              <a:buNone/>
            </a:pPr>
            <a:r>
              <a:rPr lang="fa-IR" dirty="0"/>
              <a:t> </a:t>
            </a:r>
            <a:r>
              <a:rPr lang="fa-IR" dirty="0" smtClean="0"/>
              <a:t>  اجازه‌ی ناهمگونی بین مطالعات (برای مثال تنوعی که به وسیله توزیع آماری داده در هر مطالعه توضیح داده نشود)</a:t>
            </a:r>
          </a:p>
          <a:p>
            <a:pPr marL="0" indent="0" algn="r">
              <a:buNone/>
            </a:pPr>
            <a:r>
              <a:rPr lang="fa-IR" dirty="0" smtClean="0"/>
              <a:t>بیشترین نقطه نظرات تحریک شده توسط تئوری‌ها، بر اساس متدهای چندمتغیری هستند (مدل توزیع تصادفی)</a:t>
            </a:r>
          </a:p>
        </p:txBody>
      </p:sp>
    </p:spTree>
    <p:extLst>
      <p:ext uri="{BB962C8B-B14F-4D97-AF65-F5344CB8AC3E}">
        <p14:creationId xmlns:p14="http://schemas.microsoft.com/office/powerpoint/2010/main" val="959070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متدهای ارجح برای به دست آوردن هدف مجموع (1 از 4)</a:t>
            </a:r>
            <a:endParaRPr lang="en-US" dirty="0"/>
          </a:p>
        </p:txBody>
      </p:sp>
      <p:sp>
        <p:nvSpPr>
          <p:cNvPr id="3" name="Content Placeholder 2"/>
          <p:cNvSpPr>
            <a:spLocks noGrp="1"/>
          </p:cNvSpPr>
          <p:nvPr>
            <p:ph idx="1"/>
          </p:nvPr>
        </p:nvSpPr>
        <p:spPr/>
        <p:txBody>
          <a:bodyPr/>
          <a:lstStyle/>
          <a:p>
            <a:pPr marL="0" indent="0" algn="r">
              <a:buNone/>
            </a:pPr>
            <a:r>
              <a:rPr lang="fa-IR" dirty="0" smtClean="0"/>
              <a:t>فراتحلیل </a:t>
            </a:r>
            <a:r>
              <a:rPr lang="fa-IR" dirty="0" smtClean="0"/>
              <a:t>چندمتغیری حساسیت و اختصاصیت (برای مثال پردازش همزمان هر دو) باید به جای </a:t>
            </a:r>
            <a:r>
              <a:rPr lang="fa-IR" dirty="0" smtClean="0"/>
              <a:t>فراتحلیل </a:t>
            </a:r>
            <a:r>
              <a:rPr lang="fa-IR" dirty="0" smtClean="0"/>
              <a:t>تک متغیری جداگانه انجام بگیرد.</a:t>
            </a:r>
          </a:p>
          <a:p>
            <a:pPr marL="0" indent="0" algn="r">
              <a:buNone/>
            </a:pPr>
            <a:r>
              <a:rPr lang="fa-IR" dirty="0" smtClean="0"/>
              <a:t>نیازمند مدل‌سازی انتخاب تصادفی است </a:t>
            </a:r>
          </a:p>
          <a:p>
            <a:pPr marL="0" indent="0" algn="r">
              <a:buNone/>
            </a:pPr>
            <a:r>
              <a:rPr lang="fa-IR" dirty="0"/>
              <a:t> </a:t>
            </a:r>
            <a:r>
              <a:rPr lang="fa-IR" dirty="0" smtClean="0"/>
              <a:t>     مدل دومتغیری</a:t>
            </a:r>
          </a:p>
          <a:p>
            <a:pPr marL="0" indent="0" algn="r">
              <a:buNone/>
            </a:pPr>
            <a:r>
              <a:rPr lang="fa-IR" dirty="0"/>
              <a:t> </a:t>
            </a:r>
            <a:r>
              <a:rPr lang="fa-IR" dirty="0" smtClean="0"/>
              <a:t>     مدل ماهیت گرداننده مجموع گیرنده سلسله مراتبی</a:t>
            </a:r>
          </a:p>
          <a:p>
            <a:pPr marL="0" indent="0" algn="r">
              <a:buNone/>
            </a:pPr>
            <a:r>
              <a:rPr lang="fa-IR" dirty="0" smtClean="0"/>
              <a:t>هر دو خانواده مدل از دو سطح داده مدل استفاده می‌کنند</a:t>
            </a:r>
          </a:p>
          <a:p>
            <a:pPr marL="0" indent="0" algn="r">
              <a:buNone/>
            </a:pPr>
            <a:r>
              <a:rPr lang="fa-IR" dirty="0"/>
              <a:t> </a:t>
            </a:r>
            <a:r>
              <a:rPr lang="fa-IR" dirty="0" smtClean="0"/>
              <a:t>    اولین سطح = اعتبار بین مطالعات (مانند ناهمگونی) ، از شمارش جدول 2*2</a:t>
            </a:r>
          </a:p>
          <a:p>
            <a:pPr marL="0" indent="0" algn="r">
              <a:buNone/>
            </a:pPr>
            <a:r>
              <a:rPr lang="fa-IR" dirty="0" smtClean="0"/>
              <a:t>      دومین سطح = امکان عدم وابستگی حساسیت و اختصاصیت در میان مطالعات </a:t>
            </a:r>
            <a:endParaRPr lang="en-US" dirty="0"/>
          </a:p>
        </p:txBody>
      </p:sp>
    </p:spTree>
    <p:extLst>
      <p:ext uri="{BB962C8B-B14F-4D97-AF65-F5344CB8AC3E}">
        <p14:creationId xmlns:p14="http://schemas.microsoft.com/office/powerpoint/2010/main" val="346800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متدهای ارجح برای به دست آوردن هدف مجموع </a:t>
            </a:r>
            <a:r>
              <a:rPr lang="fa-IR" dirty="0" smtClean="0"/>
              <a:t>(2 </a:t>
            </a:r>
            <a:r>
              <a:rPr lang="fa-IR" dirty="0"/>
              <a:t>از 4)</a:t>
            </a:r>
            <a:endParaRPr lang="en-US" dirty="0"/>
          </a:p>
        </p:txBody>
      </p:sp>
      <p:sp>
        <p:nvSpPr>
          <p:cNvPr id="3" name="Content Placeholder 2"/>
          <p:cNvSpPr>
            <a:spLocks noGrp="1"/>
          </p:cNvSpPr>
          <p:nvPr>
            <p:ph idx="1"/>
          </p:nvPr>
        </p:nvSpPr>
        <p:spPr/>
        <p:txBody>
          <a:bodyPr/>
          <a:lstStyle/>
          <a:p>
            <a:pPr marL="0" indent="0" algn="r">
              <a:buNone/>
            </a:pPr>
            <a:r>
              <a:rPr lang="fa-IR" dirty="0"/>
              <a:t>خانواده‌های مدل در پارامترهای استفاده شده در تنوع بین مطالعاتی در سطح دوم با هم تفاوت دارند.</a:t>
            </a:r>
          </a:p>
          <a:p>
            <a:pPr marL="0" indent="0" algn="r">
              <a:buNone/>
            </a:pPr>
            <a:r>
              <a:rPr lang="fa-IR" dirty="0"/>
              <a:t>     مدل دومتغیری از پارامترهایی استفاده می‌کند </a:t>
            </a:r>
            <a:r>
              <a:rPr lang="fa-IR" dirty="0" smtClean="0"/>
              <a:t>که فرم تغییریافته‌ی </a:t>
            </a:r>
            <a:r>
              <a:rPr lang="fa-IR" dirty="0"/>
              <a:t>حساسیت و اختصاصیت میانگین هستند.</a:t>
            </a:r>
          </a:p>
          <a:p>
            <a:pPr marL="0" indent="0" algn="r">
              <a:buNone/>
            </a:pPr>
            <a:r>
              <a:rPr lang="fa-IR" dirty="0"/>
              <a:t>    </a:t>
            </a:r>
            <a:r>
              <a:rPr lang="fa-IR" dirty="0" smtClean="0"/>
              <a:t>از </a:t>
            </a:r>
            <a:r>
              <a:rPr lang="fa-IR" dirty="0"/>
              <a:t>یک پارامتر مقیاسی و یک پارامتر صحت استفاده میکند. </a:t>
            </a:r>
            <a:r>
              <a:rPr lang="en-US" dirty="0"/>
              <a:t>HSROC</a:t>
            </a:r>
            <a:r>
              <a:rPr lang="fa-IR" dirty="0"/>
              <a:t> مدل ماهیت گرداننده مجموع دریافت‌کننده </a:t>
            </a:r>
            <a:r>
              <a:rPr lang="fa-IR" dirty="0" smtClean="0"/>
              <a:t>سلسله مراتبی (</a:t>
            </a:r>
            <a:endParaRPr lang="fa-IR" dirty="0"/>
          </a:p>
          <a:p>
            <a:pPr marL="0" indent="0" algn="r">
              <a:buNone/>
            </a:pPr>
            <a:r>
              <a:rPr lang="fa-IR" dirty="0"/>
              <a:t>هر دو مدل عملکردهایی از حساسیت و اختصاصیت هستند.</a:t>
            </a:r>
            <a:endParaRPr lang="en-US" dirty="0"/>
          </a:p>
          <a:p>
            <a:pPr marL="0" indent="0" algn="r">
              <a:buNone/>
            </a:pPr>
            <a:r>
              <a:rPr lang="fa-IR" dirty="0"/>
              <a:t> تعریف می‌کنند </a:t>
            </a:r>
            <a:r>
              <a:rPr lang="en-US" dirty="0"/>
              <a:t>HSROC</a:t>
            </a:r>
            <a:r>
              <a:rPr lang="fa-IR" dirty="0"/>
              <a:t> این مدلها همچنین یک منحنی</a:t>
            </a:r>
          </a:p>
          <a:p>
            <a:pPr marL="0" indent="0" algn="r">
              <a:buNone/>
            </a:pPr>
            <a:r>
              <a:rPr lang="fa-IR" dirty="0"/>
              <a:t>  </a:t>
            </a:r>
            <a:r>
              <a:rPr lang="fa-IR" dirty="0" smtClean="0"/>
              <a:t>هر دو مدل در غیاب کواریانس از نظر ریاضی مشابه هستند</a:t>
            </a:r>
          </a:p>
          <a:p>
            <a:pPr marL="0" indent="0" algn="r">
              <a:buNone/>
            </a:pPr>
            <a:r>
              <a:rPr lang="fa-IR" dirty="0"/>
              <a:t> </a:t>
            </a:r>
            <a:r>
              <a:rPr lang="fa-IR" dirty="0" smtClean="0"/>
              <a:t>   هر دو مدل توزیع نورمالی از پارامترها را تصور می‌کنند که می‌توانند برای کارکرد داشتن مشکلاتی را ایجاد کنند 	 </a:t>
            </a:r>
            <a:endParaRPr lang="en-US" dirty="0"/>
          </a:p>
        </p:txBody>
      </p:sp>
    </p:spTree>
    <p:extLst>
      <p:ext uri="{BB962C8B-B14F-4D97-AF65-F5344CB8AC3E}">
        <p14:creationId xmlns:p14="http://schemas.microsoft.com/office/powerpoint/2010/main" val="204703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هدف‌های آموزشی</a:t>
            </a:r>
            <a:endParaRPr lang="en-US" dirty="0"/>
          </a:p>
        </p:txBody>
      </p:sp>
      <p:sp>
        <p:nvSpPr>
          <p:cNvPr id="3" name="Content Placeholder 2"/>
          <p:cNvSpPr>
            <a:spLocks noGrp="1"/>
          </p:cNvSpPr>
          <p:nvPr>
            <p:ph idx="1"/>
          </p:nvPr>
        </p:nvSpPr>
        <p:spPr/>
        <p:txBody>
          <a:bodyPr/>
          <a:lstStyle/>
          <a:p>
            <a:pPr marL="0" indent="0" algn="r">
              <a:buNone/>
            </a:pPr>
            <a:r>
              <a:rPr lang="fa-IR" dirty="0" smtClean="0"/>
              <a:t>نمایش گرافیکی اجرای تست‌های تشخیصی از میان مطالعات چندگانه با استفاده از «استاندارد طلایی»</a:t>
            </a:r>
          </a:p>
          <a:p>
            <a:pPr marL="0" indent="0" algn="r">
              <a:buNone/>
            </a:pPr>
            <a:r>
              <a:rPr lang="fa-IR" dirty="0" smtClean="0"/>
              <a:t>توضیح وابستگی حساسیت و اختصاصیت به وسیله‌ی مطالعات و در نتیجه نیاز به پردازش چند قسمتی (پیوسته)</a:t>
            </a:r>
          </a:p>
          <a:p>
            <a:pPr marL="0" indent="0" algn="r">
              <a:buNone/>
            </a:pPr>
            <a:r>
              <a:rPr lang="fa-IR" dirty="0" smtClean="0"/>
              <a:t>توضیح انتخاب‌های موجود برای </a:t>
            </a:r>
            <a:r>
              <a:rPr lang="fa-IR" dirty="0" smtClean="0"/>
              <a:t>فراتحلیل </a:t>
            </a:r>
            <a:r>
              <a:rPr lang="fa-IR" dirty="0"/>
              <a:t>ب</a:t>
            </a:r>
            <a:r>
              <a:rPr lang="fa-IR" dirty="0" smtClean="0"/>
              <a:t>رای خلاصه‌سازی اجرای تست‌ها بسته به اینکه حساسیت یا اختصاصیت تخمین زده شده از روی مطالعات چندگانه در سطح وسیع تفاوت دارد(یا ندارد) </a:t>
            </a:r>
            <a:endParaRPr lang="en-US" dirty="0"/>
          </a:p>
        </p:txBody>
      </p:sp>
    </p:spTree>
    <p:extLst>
      <p:ext uri="{BB962C8B-B14F-4D97-AF65-F5344CB8AC3E}">
        <p14:creationId xmlns:p14="http://schemas.microsoft.com/office/powerpoint/2010/main" val="630599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متدهای ارجح برای به دست آوردن هدف </a:t>
            </a:r>
            <a:r>
              <a:rPr lang="fa-IR" dirty="0" smtClean="0"/>
              <a:t>مجموع (3 از </a:t>
            </a:r>
            <a:r>
              <a:rPr lang="fa-IR" dirty="0"/>
              <a:t>4)</a:t>
            </a:r>
            <a:endParaRPr lang="en-US" dirty="0"/>
          </a:p>
        </p:txBody>
      </p:sp>
      <p:sp>
        <p:nvSpPr>
          <p:cNvPr id="3" name="Content Placeholder 2"/>
          <p:cNvSpPr>
            <a:spLocks noGrp="1"/>
          </p:cNvSpPr>
          <p:nvPr>
            <p:ph idx="1"/>
          </p:nvPr>
        </p:nvSpPr>
        <p:spPr/>
        <p:txBody>
          <a:bodyPr/>
          <a:lstStyle/>
          <a:p>
            <a:pPr marL="0" indent="0" algn="r">
              <a:buNone/>
            </a:pPr>
            <a:r>
              <a:rPr lang="fa-IR" dirty="0" smtClean="0"/>
              <a:t>محققان باید درصورت وجود کواریانس‌ها بین مجموع دومتغیری و </a:t>
            </a:r>
            <a:r>
              <a:rPr lang="fa-IR" dirty="0"/>
              <a:t>ماهیت گرداننده مجموع دریافت‌کننده سلسله </a:t>
            </a:r>
            <a:r>
              <a:rPr lang="fa-IR" dirty="0" smtClean="0"/>
              <a:t>مراتبی یکی را انتخاب کنند (مانند پردازش متا-پسگرایی) برای مثال:</a:t>
            </a:r>
          </a:p>
          <a:p>
            <a:pPr marL="0" indent="0" algn="r">
              <a:buNone/>
            </a:pPr>
            <a:r>
              <a:rPr lang="fa-IR" dirty="0" smtClean="0"/>
              <a:t>مدل دومتغیری وقتی تنوع در شدت بیماری وجود دارد مناسب‌تر است</a:t>
            </a:r>
          </a:p>
          <a:p>
            <a:pPr marL="0" indent="0" algn="r">
              <a:buNone/>
            </a:pPr>
            <a:r>
              <a:rPr lang="fa-IR" dirty="0"/>
              <a:t> </a:t>
            </a:r>
            <a:r>
              <a:rPr lang="fa-IR" dirty="0" smtClean="0"/>
              <a:t>      این بر حساسیت تاثیر می‌گذارد اما بر اختصاصیت تاثیری ندارد.</a:t>
            </a:r>
          </a:p>
          <a:p>
            <a:pPr marL="0" indent="0" algn="r">
              <a:buNone/>
            </a:pPr>
            <a:r>
              <a:rPr lang="fa-IR" dirty="0"/>
              <a:t> </a:t>
            </a:r>
            <a:r>
              <a:rPr lang="fa-IR" dirty="0" smtClean="0"/>
              <a:t>      مدل دومتغیری امکان ارزیابی مستقیم تفاوت در حساسیت و/یا اختصاصیت را فراهم می‌کند.</a:t>
            </a:r>
          </a:p>
          <a:p>
            <a:pPr marL="0" indent="0" algn="r">
              <a:buNone/>
            </a:pPr>
            <a:r>
              <a:rPr lang="fa-IR" dirty="0" smtClean="0"/>
              <a:t> </a:t>
            </a:r>
            <a:r>
              <a:rPr lang="en-US" dirty="0"/>
              <a:t>HSROC</a:t>
            </a:r>
            <a:r>
              <a:rPr lang="fa-IR" dirty="0"/>
              <a:t> </a:t>
            </a:r>
            <a:r>
              <a:rPr lang="fa-IR" dirty="0" smtClean="0"/>
              <a:t>مدل</a:t>
            </a:r>
          </a:p>
          <a:p>
            <a:pPr marL="0" indent="0" algn="r">
              <a:buNone/>
            </a:pPr>
            <a:r>
              <a:rPr lang="fa-IR" dirty="0" smtClean="0"/>
              <a:t>وقتی «اثر طیفی» (کیس مورد مطالعه به بیمارانی که مورد آزمایش قرار می‌گیرند نشان داده نمی‌شود) وجود دارد اثربخش‌تر است.</a:t>
            </a:r>
          </a:p>
          <a:p>
            <a:pPr marL="0" indent="0" algn="r">
              <a:buNone/>
            </a:pPr>
            <a:r>
              <a:rPr lang="fa-IR" dirty="0"/>
              <a:t> </a:t>
            </a:r>
            <a:r>
              <a:rPr lang="fa-IR" dirty="0" smtClean="0"/>
              <a:t>     بیشتر احتمال دارد که بر روی قابل اعتماد بودن تست اثر بگذارد تا آستانه</a:t>
            </a:r>
          </a:p>
          <a:p>
            <a:pPr marL="0" indent="0" algn="r">
              <a:buNone/>
            </a:pPr>
            <a:r>
              <a:rPr lang="fa-IR" dirty="0"/>
              <a:t> </a:t>
            </a:r>
            <a:r>
              <a:rPr lang="fa-IR" dirty="0" smtClean="0"/>
              <a:t>    اجازه ارزیابی مستقیم تفاوت در قابل اعتماد بودن و/یا آستانه‌ی پارامترها را می‌دهد   </a:t>
            </a:r>
            <a:endParaRPr lang="en-US" dirty="0"/>
          </a:p>
        </p:txBody>
      </p:sp>
    </p:spTree>
    <p:extLst>
      <p:ext uri="{BB962C8B-B14F-4D97-AF65-F5344CB8AC3E}">
        <p14:creationId xmlns:p14="http://schemas.microsoft.com/office/powerpoint/2010/main" val="917165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This table summarizes the methods available to calculate a summary point.  An independent meta-analysis of sensitivity and specificity can be done, or joint meta-analysis of both based on hierarchical modeling.  The first option requires a separate meta-analysis for each metric and is better for modeling within study variability.  It ignores correlation between sensitivity and specificity and underestimates the summary metrics.  The multivariate modeling of sensitivity and specificity is generally preferred and was described in more detail in the previous slides. The two families of models are considered equivalent when no covariates are present. "/>
          <p:cNvGraphicFramePr>
            <a:graphicFrameLocks noGrp="1"/>
          </p:cNvGraphicFramePr>
          <p:nvPr/>
        </p:nvGraphicFramePr>
        <p:xfrm>
          <a:off x="1981200" y="1828800"/>
          <a:ext cx="8153400" cy="3733800"/>
        </p:xfrm>
        <a:graphic>
          <a:graphicData uri="http://schemas.openxmlformats.org/drawingml/2006/table">
            <a:tbl>
              <a:tblPr bandRow="1">
                <a:tableStyleId>{5C22544A-7EE6-4342-B048-85BDC9FD1C3A}</a:tableStyleId>
              </a:tblPr>
              <a:tblGrid>
                <a:gridCol w="2133600"/>
                <a:gridCol w="2667000"/>
                <a:gridCol w="3352800"/>
              </a:tblGrid>
              <a:tr h="476655">
                <a:tc>
                  <a:txBody>
                    <a:bodyPr/>
                    <a:lstStyle/>
                    <a:p>
                      <a:pPr marL="0" marR="0" indent="0" algn="ctr">
                        <a:spcBef>
                          <a:spcPts val="0"/>
                        </a:spcBef>
                        <a:spcAft>
                          <a:spcPts val="0"/>
                        </a:spcAft>
                      </a:pPr>
                      <a:r>
                        <a:rPr lang="en-US" sz="1400" b="1" u="none" dirty="0" smtClean="0">
                          <a:solidFill>
                            <a:schemeClr val="bg1"/>
                          </a:solidFill>
                          <a:effectLst/>
                        </a:rPr>
                        <a:t>Method</a:t>
                      </a:r>
                      <a:endParaRPr lang="en-US" sz="1800" b="1" u="none" dirty="0">
                        <a:solidFill>
                          <a:schemeClr val="bg1"/>
                        </a:solidFill>
                        <a:effectLst/>
                        <a:latin typeface="Times"/>
                        <a:ea typeface="Times New Roman"/>
                      </a:endParaRPr>
                    </a:p>
                  </a:txBody>
                  <a:tcPr marL="44276" marR="44276"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marL="0" marR="0" indent="0" algn="ctr">
                        <a:spcBef>
                          <a:spcPts val="0"/>
                        </a:spcBef>
                        <a:spcAft>
                          <a:spcPts val="0"/>
                        </a:spcAft>
                      </a:pPr>
                      <a:r>
                        <a:rPr lang="en-US" sz="1400" b="1" u="none" dirty="0" smtClean="0">
                          <a:solidFill>
                            <a:schemeClr val="bg1"/>
                          </a:solidFill>
                          <a:effectLst/>
                        </a:rPr>
                        <a:t>Description </a:t>
                      </a:r>
                      <a:r>
                        <a:rPr lang="en-US" sz="1400" b="1" u="none" dirty="0">
                          <a:solidFill>
                            <a:schemeClr val="bg1"/>
                          </a:solidFill>
                          <a:effectLst/>
                        </a:rPr>
                        <a:t>or </a:t>
                      </a:r>
                      <a:r>
                        <a:rPr lang="en-US" sz="1400" b="1" u="none" dirty="0" smtClean="0">
                          <a:solidFill>
                            <a:schemeClr val="bg1"/>
                          </a:solidFill>
                          <a:effectLst/>
                        </a:rPr>
                        <a:t>Comment</a:t>
                      </a:r>
                      <a:endParaRPr lang="en-US" sz="1800" b="1" u="none" dirty="0">
                        <a:solidFill>
                          <a:schemeClr val="bg1"/>
                        </a:solidFill>
                        <a:effectLst/>
                        <a:latin typeface="Times"/>
                        <a:ea typeface="Times New Roman"/>
                      </a:endParaRPr>
                    </a:p>
                  </a:txBody>
                  <a:tcPr marL="44276" marR="4427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marL="0" marR="0" indent="0" algn="ctr">
                        <a:spcBef>
                          <a:spcPts val="0"/>
                        </a:spcBef>
                        <a:spcAft>
                          <a:spcPts val="0"/>
                        </a:spcAft>
                      </a:pPr>
                      <a:r>
                        <a:rPr lang="en-US" sz="1400" b="1" u="none" dirty="0" smtClean="0">
                          <a:solidFill>
                            <a:schemeClr val="bg1"/>
                          </a:solidFill>
                          <a:effectLst/>
                        </a:rPr>
                        <a:t>Does It Have the Desired Characteristics</a:t>
                      </a:r>
                      <a:r>
                        <a:rPr lang="en-US" sz="1400" b="1" u="none" dirty="0">
                          <a:solidFill>
                            <a:schemeClr val="bg1"/>
                          </a:solidFill>
                          <a:effectLst/>
                        </a:rPr>
                        <a:t>?</a:t>
                      </a:r>
                      <a:endParaRPr lang="en-US" sz="1800" b="1" u="none" dirty="0">
                        <a:solidFill>
                          <a:schemeClr val="bg1"/>
                        </a:solidFill>
                        <a:effectLst/>
                        <a:latin typeface="Times"/>
                        <a:ea typeface="Times New Roman"/>
                      </a:endParaRPr>
                    </a:p>
                  </a:txBody>
                  <a:tcPr marL="44276" marR="44276"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r>
              <a:tr h="1191638">
                <a:tc>
                  <a:txBody>
                    <a:bodyPr/>
                    <a:lstStyle/>
                    <a:p>
                      <a:pPr marL="114300" marR="0" indent="0">
                        <a:spcBef>
                          <a:spcPts val="0"/>
                        </a:spcBef>
                        <a:spcAft>
                          <a:spcPts val="0"/>
                        </a:spcAft>
                      </a:pPr>
                      <a:r>
                        <a:rPr lang="en-US" sz="1400" b="1" dirty="0">
                          <a:effectLst/>
                        </a:rPr>
                        <a:t>Independent meta-analysis of sensitivity and specificity</a:t>
                      </a:r>
                      <a:endParaRPr lang="en-US" sz="1800" b="1" dirty="0">
                        <a:effectLst/>
                        <a:latin typeface="Times"/>
                        <a:ea typeface="Times New Roman"/>
                      </a:endParaRPr>
                    </a:p>
                  </a:txBody>
                  <a:tcPr marL="44276" marR="44276"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182880" marR="0" lvl="0" indent="-182880">
                        <a:spcBef>
                          <a:spcPts val="0"/>
                        </a:spcBef>
                        <a:spcAft>
                          <a:spcPts val="0"/>
                        </a:spcAft>
                        <a:buFont typeface="Symbol"/>
                        <a:buChar char=""/>
                      </a:pPr>
                      <a:r>
                        <a:rPr lang="en-US" sz="1400" b="1" dirty="0">
                          <a:effectLst/>
                        </a:rPr>
                        <a:t>Separate meta-analyses per metric</a:t>
                      </a:r>
                      <a:endParaRPr lang="en-US" sz="1800" b="1" dirty="0">
                        <a:effectLst/>
                      </a:endParaRPr>
                    </a:p>
                    <a:p>
                      <a:pPr marL="182880" marR="0" lvl="0" indent="-182880">
                        <a:spcBef>
                          <a:spcPts val="0"/>
                        </a:spcBef>
                        <a:spcAft>
                          <a:spcPts val="0"/>
                        </a:spcAft>
                        <a:buFont typeface="Symbol"/>
                        <a:buChar char=""/>
                      </a:pPr>
                      <a:r>
                        <a:rPr lang="en-US" sz="1400" b="1" dirty="0" smtClean="0">
                          <a:effectLst/>
                        </a:rPr>
                        <a:t>Within-study </a:t>
                      </a:r>
                      <a:r>
                        <a:rPr lang="en-US" sz="1400" b="1" dirty="0">
                          <a:effectLst/>
                        </a:rPr>
                        <a:t>variability preferably modeled by the binomial </a:t>
                      </a:r>
                      <a:r>
                        <a:rPr lang="en-US" sz="1400" b="1" dirty="0" smtClean="0">
                          <a:effectLst/>
                        </a:rPr>
                        <a:t>distribution</a:t>
                      </a:r>
                      <a:endParaRPr lang="en-US" sz="1800" b="1" dirty="0">
                        <a:effectLst/>
                        <a:latin typeface="Times"/>
                        <a:ea typeface="Times New Roman"/>
                      </a:endParaRPr>
                    </a:p>
                  </a:txBody>
                  <a:tcPr marL="44276" marR="442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182880" marR="0" lvl="0" indent="-182880">
                        <a:spcBef>
                          <a:spcPts val="0"/>
                        </a:spcBef>
                        <a:spcAft>
                          <a:spcPts val="0"/>
                        </a:spcAft>
                        <a:buFont typeface="Symbol"/>
                        <a:buChar char=""/>
                      </a:pPr>
                      <a:r>
                        <a:rPr lang="en-US" sz="1400" b="1" dirty="0">
                          <a:effectLst/>
                        </a:rPr>
                        <a:t>Ignores </a:t>
                      </a:r>
                      <a:r>
                        <a:rPr lang="en-US" sz="1400" b="1" dirty="0" smtClean="0">
                          <a:effectLst/>
                        </a:rPr>
                        <a:t>the correlation </a:t>
                      </a:r>
                      <a:r>
                        <a:rPr lang="en-US" sz="1400" b="1" dirty="0">
                          <a:effectLst/>
                        </a:rPr>
                        <a:t>between sensitivity and specificity </a:t>
                      </a:r>
                      <a:endParaRPr lang="en-US" sz="1800" b="1" dirty="0">
                        <a:effectLst/>
                      </a:endParaRPr>
                    </a:p>
                    <a:p>
                      <a:pPr marL="182880" marR="0" lvl="0" indent="-182880">
                        <a:spcBef>
                          <a:spcPts val="0"/>
                        </a:spcBef>
                        <a:spcAft>
                          <a:spcPts val="0"/>
                        </a:spcAft>
                        <a:buFont typeface="Symbol"/>
                        <a:buChar char=""/>
                      </a:pPr>
                      <a:r>
                        <a:rPr lang="en-US" sz="1400" b="1" dirty="0">
                          <a:effectLst/>
                        </a:rPr>
                        <a:t>Underestimates </a:t>
                      </a:r>
                      <a:r>
                        <a:rPr lang="en-US" sz="1400" b="1" dirty="0" smtClean="0">
                          <a:effectLst/>
                        </a:rPr>
                        <a:t>the summary </a:t>
                      </a:r>
                      <a:r>
                        <a:rPr lang="en-US" sz="1400" b="1" dirty="0">
                          <a:effectLst/>
                        </a:rPr>
                        <a:t>sensitivity and specificity and wrong confidence </a:t>
                      </a:r>
                      <a:r>
                        <a:rPr lang="en-US" sz="1400" b="1" dirty="0" smtClean="0">
                          <a:effectLst/>
                        </a:rPr>
                        <a:t>intervals</a:t>
                      </a:r>
                      <a:endParaRPr lang="en-US" sz="1800" b="1" dirty="0">
                        <a:effectLst/>
                        <a:latin typeface="Times"/>
                        <a:ea typeface="Times New Roman"/>
                      </a:endParaRPr>
                    </a:p>
                  </a:txBody>
                  <a:tcPr marL="44276" marR="44276"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2065507">
                <a:tc>
                  <a:txBody>
                    <a:bodyPr/>
                    <a:lstStyle/>
                    <a:p>
                      <a:pPr marL="114300" marR="0" indent="0">
                        <a:spcBef>
                          <a:spcPts val="0"/>
                        </a:spcBef>
                        <a:spcAft>
                          <a:spcPts val="0"/>
                        </a:spcAft>
                      </a:pPr>
                      <a:r>
                        <a:rPr lang="en-US" sz="1400" b="1" dirty="0">
                          <a:effectLst/>
                        </a:rPr>
                        <a:t>Joint (multivariate) meta-analysis of sensitivity and specificity based on hierarchical modeling</a:t>
                      </a:r>
                      <a:endParaRPr lang="en-US" sz="1800" b="1" dirty="0">
                        <a:effectLst/>
                        <a:latin typeface="Times"/>
                        <a:ea typeface="Times New Roman"/>
                      </a:endParaRPr>
                    </a:p>
                  </a:txBody>
                  <a:tcPr marL="44276" marR="44276"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82880" marR="0" lvl="0" indent="-182880">
                        <a:spcBef>
                          <a:spcPts val="0"/>
                        </a:spcBef>
                        <a:spcAft>
                          <a:spcPts val="0"/>
                        </a:spcAft>
                        <a:buFont typeface="Symbol"/>
                        <a:buChar char=""/>
                      </a:pPr>
                      <a:r>
                        <a:rPr lang="en-US" sz="1400" b="1" dirty="0">
                          <a:effectLst/>
                        </a:rPr>
                        <a:t>Based on multivariate (joint) modeling of sensitivity and </a:t>
                      </a:r>
                      <a:r>
                        <a:rPr lang="en-US" sz="1400" b="1" dirty="0" smtClean="0">
                          <a:effectLst/>
                        </a:rPr>
                        <a:t>specificity</a:t>
                      </a:r>
                      <a:endParaRPr lang="en-US" sz="1800" b="1" dirty="0">
                        <a:effectLst/>
                      </a:endParaRPr>
                    </a:p>
                    <a:p>
                      <a:pPr marL="182880" marR="0" lvl="0" indent="-182880">
                        <a:spcBef>
                          <a:spcPts val="0"/>
                        </a:spcBef>
                        <a:spcAft>
                          <a:spcPts val="0"/>
                        </a:spcAft>
                        <a:buFont typeface="Symbol"/>
                        <a:buChar char=""/>
                      </a:pPr>
                      <a:r>
                        <a:rPr lang="en-US" sz="1400" b="1" dirty="0">
                          <a:effectLst/>
                        </a:rPr>
                        <a:t>Two families of </a:t>
                      </a:r>
                      <a:r>
                        <a:rPr lang="en-US" sz="1400" b="1" dirty="0" smtClean="0">
                          <a:effectLst/>
                        </a:rPr>
                        <a:t>models that are </a:t>
                      </a:r>
                      <a:r>
                        <a:rPr lang="en-US" sz="1400" b="1" dirty="0">
                          <a:effectLst/>
                        </a:rPr>
                        <a:t>equivalent when there are no </a:t>
                      </a:r>
                      <a:r>
                        <a:rPr lang="en-US" sz="1400" b="1" dirty="0" smtClean="0">
                          <a:effectLst/>
                        </a:rPr>
                        <a:t>covariates</a:t>
                      </a:r>
                      <a:endParaRPr lang="en-US" sz="1800" b="1" dirty="0">
                        <a:effectLst/>
                      </a:endParaRPr>
                    </a:p>
                    <a:p>
                      <a:pPr marL="182880" marR="0" lvl="0" indent="-182880">
                        <a:spcBef>
                          <a:spcPts val="0"/>
                        </a:spcBef>
                        <a:spcAft>
                          <a:spcPts val="0"/>
                        </a:spcAft>
                        <a:buFont typeface="Symbol"/>
                        <a:buChar char=""/>
                      </a:pPr>
                      <a:r>
                        <a:rPr lang="en-US" sz="1400" b="1" dirty="0">
                          <a:effectLst/>
                        </a:rPr>
                        <a:t>Modeling preferably using binomial likelihood rather than normal </a:t>
                      </a:r>
                      <a:r>
                        <a:rPr lang="en-US" sz="1400" b="1" dirty="0" smtClean="0">
                          <a:effectLst/>
                        </a:rPr>
                        <a:t>approximations</a:t>
                      </a:r>
                      <a:endParaRPr lang="en-US" sz="1800" b="1" dirty="0">
                        <a:effectLst/>
                        <a:latin typeface="Times"/>
                        <a:ea typeface="Times New Roman"/>
                      </a:endParaRPr>
                    </a:p>
                  </a:txBody>
                  <a:tcPr marL="44276" marR="442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82880" marR="0" lvl="0" indent="-182880">
                        <a:spcBef>
                          <a:spcPts val="0"/>
                        </a:spcBef>
                        <a:spcAft>
                          <a:spcPts val="0"/>
                        </a:spcAft>
                        <a:buFont typeface="Symbol"/>
                        <a:buChar char=""/>
                      </a:pPr>
                      <a:r>
                        <a:rPr lang="en-US" sz="1400" b="1" dirty="0">
                          <a:effectLst/>
                        </a:rPr>
                        <a:t>The generally preferred method</a:t>
                      </a:r>
                      <a:endParaRPr lang="en-US" sz="1800" b="1" dirty="0">
                        <a:effectLst/>
                        <a:latin typeface="Times"/>
                        <a:ea typeface="Times New Roman"/>
                      </a:endParaRPr>
                    </a:p>
                  </a:txBody>
                  <a:tcPr marL="44276" marR="44276" marT="0" marB="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
        <p:nvSpPr>
          <p:cNvPr id="23573" name="TextBox 4" descr="This table summarizes the methods available to calculate a summary point.  An independent meta-analysis of sensitivity and specificity can be done, or joint meta-analysis of both based on hierarchical modeling.  The first option requires a separate meta-analysis for each metric and is better for modeling within study variability.  It ignores correlation between sensitivity and specificity and underestimates the summary metrics.  The multivariate modeling of sensitivity and specificity is generally preferred and was described in more detail in the previous slides. The two families of models are considered equivalent when no covariates are present. "/>
          <p:cNvSpPr txBox="1">
            <a:spLocks noChangeArrowheads="1"/>
          </p:cNvSpPr>
          <p:nvPr/>
        </p:nvSpPr>
        <p:spPr bwMode="auto">
          <a:xfrm>
            <a:off x="1981200" y="5938838"/>
            <a:ext cx="815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alatino Linotype" panose="02040502050505030304" pitchFamily="18" charset="0"/>
                <a:ea typeface="MS PGothic" panose="020B0600070205080204" pitchFamily="34" charset="-128"/>
              </a:defRPr>
            </a:lvl1pPr>
            <a:lvl2pPr marL="742950" indent="-285750" eaLnBrk="0" hangingPunct="0">
              <a:defRPr>
                <a:solidFill>
                  <a:schemeClr val="tx1"/>
                </a:solidFill>
                <a:latin typeface="Palatino Linotype" panose="02040502050505030304" pitchFamily="18" charset="0"/>
                <a:ea typeface="MS PGothic" panose="020B0600070205080204" pitchFamily="34" charset="-128"/>
              </a:defRPr>
            </a:lvl2pPr>
            <a:lvl3pPr marL="1143000" indent="-228600" eaLnBrk="0" hangingPunct="0">
              <a:defRPr>
                <a:solidFill>
                  <a:schemeClr val="tx1"/>
                </a:solidFill>
                <a:latin typeface="Palatino Linotype" panose="02040502050505030304" pitchFamily="18" charset="0"/>
                <a:ea typeface="MS PGothic" panose="020B0600070205080204" pitchFamily="34" charset="-128"/>
              </a:defRPr>
            </a:lvl3pPr>
            <a:lvl4pPr marL="1600200" indent="-228600" eaLnBrk="0" hangingPunct="0">
              <a:defRPr>
                <a:solidFill>
                  <a:schemeClr val="tx1"/>
                </a:solidFill>
                <a:latin typeface="Palatino Linotype" panose="02040502050505030304" pitchFamily="18" charset="0"/>
                <a:ea typeface="MS PGothic" panose="020B0600070205080204" pitchFamily="34" charset="-128"/>
              </a:defRPr>
            </a:lvl4pPr>
            <a:lvl5pPr marL="2057400" indent="-228600" eaLnBrk="0" hangingPunct="0">
              <a:defRPr>
                <a:solidFill>
                  <a:schemeClr val="tx1"/>
                </a:solidFill>
                <a:latin typeface="Palatino Linotype" panose="0204050205050503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9pPr>
          </a:lstStyle>
          <a:p>
            <a:pPr eaLnBrk="1" hangingPunct="1"/>
            <a:r>
              <a:rPr lang="en-US" altLang="en-US" sz="1200">
                <a:solidFill>
                  <a:schemeClr val="bg1"/>
                </a:solidFill>
                <a:latin typeface="Arial" panose="020B0604020202020204" pitchFamily="34" charset="0"/>
                <a:cs typeface="Arial" panose="020B0604020202020204" pitchFamily="34" charset="0"/>
              </a:rPr>
              <a:t>Trikalinos TA, Coleman CI, Griffith L, et al. Meta-analysis of test performance when there is a </a:t>
            </a:r>
            <a:r>
              <a:rPr lang="ja-JP" altLang="en-US" sz="1200">
                <a:solidFill>
                  <a:schemeClr val="bg1"/>
                </a:solidFill>
                <a:latin typeface="Arial" panose="020B0604020202020204" pitchFamily="34" charset="0"/>
                <a:cs typeface="Arial" panose="020B0604020202020204" pitchFamily="34" charset="0"/>
              </a:rPr>
              <a:t>“</a:t>
            </a:r>
            <a:r>
              <a:rPr lang="en-US" altLang="ja-JP" sz="1200">
                <a:solidFill>
                  <a:schemeClr val="bg1"/>
                </a:solidFill>
                <a:latin typeface="Arial" panose="020B0604020202020204" pitchFamily="34" charset="0"/>
                <a:cs typeface="Arial" panose="020B0604020202020204" pitchFamily="34" charset="0"/>
              </a:rPr>
              <a:t>gold standard.</a:t>
            </a:r>
            <a:r>
              <a:rPr lang="ja-JP" altLang="en-US" sz="1200">
                <a:solidFill>
                  <a:schemeClr val="bg1"/>
                </a:solidFill>
                <a:latin typeface="Arial" panose="020B0604020202020204" pitchFamily="34" charset="0"/>
                <a:cs typeface="Arial" panose="020B0604020202020204" pitchFamily="34" charset="0"/>
              </a:rPr>
              <a:t>”</a:t>
            </a:r>
            <a:endParaRPr lang="en-US" altLang="ja-JP" sz="1200">
              <a:solidFill>
                <a:schemeClr val="bg1"/>
              </a:solidFill>
              <a:latin typeface="Arial" panose="020B0604020202020204" pitchFamily="34" charset="0"/>
              <a:cs typeface="Arial" panose="020B0604020202020204" pitchFamily="34" charset="0"/>
            </a:endParaRPr>
          </a:p>
          <a:p>
            <a:pPr eaLnBrk="1" hangingPunct="1"/>
            <a:r>
              <a:rPr lang="en-US" altLang="en-US" sz="1200">
                <a:solidFill>
                  <a:schemeClr val="bg1"/>
                </a:solidFill>
                <a:latin typeface="Arial" panose="020B0604020202020204" pitchFamily="34" charset="0"/>
                <a:cs typeface="Arial" panose="020B0604020202020204" pitchFamily="34" charset="0"/>
              </a:rPr>
              <a:t>In: Methods guide for medical test reviews. Available at www.effectivehealthcare.ahrq.gov/medtestsguide.cfm. </a:t>
            </a:r>
          </a:p>
        </p:txBody>
      </p:sp>
      <p:sp>
        <p:nvSpPr>
          <p:cNvPr id="4" name="Title 3"/>
          <p:cNvSpPr>
            <a:spLocks noGrp="1"/>
          </p:cNvSpPr>
          <p:nvPr>
            <p:ph type="title"/>
          </p:nvPr>
        </p:nvSpPr>
        <p:spPr/>
        <p:txBody>
          <a:bodyPr>
            <a:normAutofit fontScale="90000"/>
          </a:bodyPr>
          <a:lstStyle/>
          <a:p>
            <a:pPr algn="r"/>
            <a:r>
              <a:rPr lang="fa-IR" dirty="0"/>
              <a:t>متدهای ارجح برای به دست آوردن هدف مجموع (4 از 4</a:t>
            </a:r>
            <a:r>
              <a:rPr lang="fa-IR" dirty="0" smtClean="0"/>
              <a:t>)</a:t>
            </a:r>
            <a:br>
              <a:rPr lang="fa-IR" dirty="0" smtClean="0"/>
            </a:br>
            <a:r>
              <a:rPr lang="fa-IR" dirty="0"/>
              <a:t/>
            </a:r>
            <a:br>
              <a:rPr lang="fa-IR" dirty="0"/>
            </a:br>
            <a:r>
              <a:rPr lang="fa-IR" sz="2200" dirty="0"/>
              <a:t>متدهایی که به طور معمول برای محاسبه‌ی </a:t>
            </a:r>
            <a:r>
              <a:rPr lang="fa-IR" sz="2200" dirty="0" smtClean="0"/>
              <a:t>هدف مجموع به کار می‌روند</a:t>
            </a:r>
            <a:r>
              <a:rPr lang="fa-IR" dirty="0"/>
              <a:t/>
            </a:r>
            <a:br>
              <a:rPr lang="fa-IR" dirty="0"/>
            </a:b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821510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متدهای ارجح برای دریافت مرز مجموع ( 1 از 2)</a:t>
            </a:r>
            <a:endParaRPr lang="en-US" dirty="0"/>
          </a:p>
        </p:txBody>
      </p:sp>
      <p:sp>
        <p:nvSpPr>
          <p:cNvPr id="3" name="Content Placeholder 2"/>
          <p:cNvSpPr>
            <a:spLocks noGrp="1"/>
          </p:cNvSpPr>
          <p:nvPr>
            <p:ph idx="1"/>
          </p:nvPr>
        </p:nvSpPr>
        <p:spPr/>
        <p:txBody>
          <a:bodyPr/>
          <a:lstStyle/>
          <a:p>
            <a:pPr marL="0" indent="0" algn="r">
              <a:buNone/>
            </a:pPr>
            <a:r>
              <a:rPr lang="fa-IR" dirty="0"/>
              <a:t>مدل سلسله مراتبی توصیه می‌شود</a:t>
            </a:r>
          </a:p>
          <a:p>
            <a:pPr marL="0" indent="0" algn="r">
              <a:buNone/>
            </a:pPr>
            <a:r>
              <a:rPr lang="fa-IR" dirty="0"/>
              <a:t>مرز مجموع سلسله مراتبی می‌تواند از پارامترهای مدل اثرتصادفی دومتغیری محاسبه شود</a:t>
            </a:r>
          </a:p>
          <a:p>
            <a:pPr marL="0" indent="0" algn="r">
              <a:buNone/>
            </a:pPr>
            <a:r>
              <a:rPr lang="fa-IR" dirty="0"/>
              <a:t>یک رنج ازمرزهای  ماهیت گرداننده مجموع دریافت‌کننده سلسله مراتبی می‌تواند از پارامترهای مدل دومتغیری متناسب محاسبه شود.</a:t>
            </a:r>
          </a:p>
          <a:p>
            <a:pPr marL="0" indent="0" algn="r">
              <a:buNone/>
            </a:pPr>
            <a:r>
              <a:rPr lang="fa-IR" dirty="0"/>
              <a:t> </a:t>
            </a:r>
            <a:r>
              <a:rPr lang="fa-IR" dirty="0" smtClean="0"/>
              <a:t>است. </a:t>
            </a:r>
            <a:r>
              <a:rPr lang="en-US" dirty="0" err="1" smtClean="0"/>
              <a:t>Ruter-Gatsonis</a:t>
            </a:r>
            <a:r>
              <a:rPr lang="fa-IR" dirty="0" smtClean="0"/>
              <a:t>، </a:t>
            </a:r>
            <a:r>
              <a:rPr lang="en-US" dirty="0" smtClean="0"/>
              <a:t> </a:t>
            </a:r>
            <a:r>
              <a:rPr lang="en-US" dirty="0"/>
              <a:t>HSROC</a:t>
            </a:r>
            <a:r>
              <a:rPr lang="fa-IR" dirty="0"/>
              <a:t> </a:t>
            </a:r>
            <a:r>
              <a:rPr lang="fa-IR" dirty="0" smtClean="0"/>
              <a:t>   یک </a:t>
            </a:r>
            <a:r>
              <a:rPr lang="fa-IR" dirty="0"/>
              <a:t>مثال مدل </a:t>
            </a:r>
            <a:endParaRPr lang="en-US" dirty="0"/>
          </a:p>
          <a:p>
            <a:pPr marL="0" indent="0" algn="r">
              <a:buNone/>
            </a:pPr>
            <a:r>
              <a:rPr lang="fa-IR" dirty="0" smtClean="0"/>
              <a:t>    ماهیت‌سازی متغیر توزیع دومتغیری، حساسیت و اختصاصیت را ارائه می‌کند</a:t>
            </a:r>
          </a:p>
          <a:p>
            <a:pPr marL="0" indent="0" algn="r">
              <a:buNone/>
            </a:pPr>
            <a:r>
              <a:rPr lang="fa-IR" dirty="0"/>
              <a:t> </a:t>
            </a:r>
            <a:r>
              <a:rPr lang="fa-IR" dirty="0" smtClean="0"/>
              <a:t>   نشان می‌دهد که مجموع حساسیت با مجموع اختصاصیت تغییر می‌کند</a:t>
            </a:r>
          </a:p>
          <a:p>
            <a:pPr marL="0" indent="0" algn="r">
              <a:buNone/>
            </a:pPr>
            <a:r>
              <a:rPr lang="fa-IR" dirty="0"/>
              <a:t> </a:t>
            </a:r>
            <a:r>
              <a:rPr lang="fa-IR" dirty="0" smtClean="0"/>
              <a:t>   </a:t>
            </a:r>
          </a:p>
        </p:txBody>
      </p:sp>
    </p:spTree>
    <p:extLst>
      <p:ext uri="{BB962C8B-B14F-4D97-AF65-F5344CB8AC3E}">
        <p14:creationId xmlns:p14="http://schemas.microsoft.com/office/powerpoint/2010/main" val="3467523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متدهای ارجح برای دریافت مرز مجموع ( </a:t>
            </a:r>
            <a:r>
              <a:rPr lang="fa-IR" dirty="0" smtClean="0"/>
              <a:t>2 </a:t>
            </a:r>
            <a:r>
              <a:rPr lang="fa-IR" dirty="0"/>
              <a:t>از 2)</a:t>
            </a:r>
            <a:endParaRPr lang="en-US" dirty="0"/>
          </a:p>
        </p:txBody>
      </p:sp>
      <p:sp>
        <p:nvSpPr>
          <p:cNvPr id="3" name="Content Placeholder 2"/>
          <p:cNvSpPr>
            <a:spLocks noGrp="1"/>
          </p:cNvSpPr>
          <p:nvPr>
            <p:ph idx="1"/>
          </p:nvPr>
        </p:nvSpPr>
        <p:spPr/>
        <p:txBody>
          <a:bodyPr/>
          <a:lstStyle/>
          <a:p>
            <a:pPr marL="0" indent="0" algn="r">
              <a:buNone/>
            </a:pPr>
            <a:r>
              <a:rPr lang="fa-IR" dirty="0" smtClean="0"/>
              <a:t>متدهایی که به طور معمول برای دریافت مرز مجموع استفاده می‌شوند (2 از 2)</a:t>
            </a:r>
          </a:p>
          <a:p>
            <a:pPr marL="0" indent="0" algn="r">
              <a:buNone/>
            </a:pPr>
            <a:endParaRPr lang="en-US" dirty="0"/>
          </a:p>
        </p:txBody>
      </p:sp>
    </p:spTree>
    <p:extLst>
      <p:ext uri="{BB962C8B-B14F-4D97-AF65-F5344CB8AC3E}">
        <p14:creationId xmlns:p14="http://schemas.microsoft.com/office/powerpoint/2010/main" val="2404312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This table lists the alternative methods for developing a summary line.  The Moses and Littenberg model is a summary line based on a simple regression of the difference of logit-transformed true and false positive rates versus their average.  Potential drawbacks include lack of attention to unexplained variation between studies, not accounting for correlation between sensitivity and specificity, not accounting for variability in the independent variable, and inability to weight studies optimally.  The random intercept augmentation of the Moses-Littenberg model is a regression of the difference of logit-transformed true and false positive rates versus their average for random effects that allows for variability across studies.  It also does not account for correlation between sensitivity and specificity and does not account for variability in the independent variable.  Finally, the summary ROC based on hierarchical modeling can be obtained by&#10;&#10;multiple ways, most commonly being the Rutter-Gatsonis HSROC.  This is the most motivated method &#10;and is recommended in the Cochrane handbook."/>
          <p:cNvGraphicFramePr>
            <a:graphicFrameLocks noGrp="1"/>
          </p:cNvGraphicFramePr>
          <p:nvPr/>
        </p:nvGraphicFramePr>
        <p:xfrm>
          <a:off x="1981200" y="1524000"/>
          <a:ext cx="8229600" cy="4191000"/>
        </p:xfrm>
        <a:graphic>
          <a:graphicData uri="http://schemas.openxmlformats.org/drawingml/2006/table">
            <a:tbl>
              <a:tblPr/>
              <a:tblGrid>
                <a:gridCol w="1524000"/>
                <a:gridCol w="3200400"/>
                <a:gridCol w="3505200"/>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Palatino Linotype" pitchFamily="18" charset="0"/>
                          <a:ea typeface="MS PGothic" pitchFamily="34" charset="-128"/>
                        </a:rPr>
                        <a:t>Method</a:t>
                      </a:r>
                      <a:endParaRPr kumimoji="0" lang="en-US" sz="1600" b="1" i="0" u="none" strike="noStrike" cap="none" normalizeH="0" baseline="0" dirty="0" smtClean="0">
                        <a:ln>
                          <a:noFill/>
                        </a:ln>
                        <a:solidFill>
                          <a:schemeClr val="bg1"/>
                        </a:solidFill>
                        <a:effectLst/>
                        <a:latin typeface="Times" pitchFamily="-84" charset="0"/>
                        <a:ea typeface="MS PGothic" pitchFamily="34" charset="-128"/>
                        <a:cs typeface="Times New Roman" pitchFamily="18" charset="0"/>
                      </a:endParaRPr>
                    </a:p>
                  </a:txBody>
                  <a:tcPr marL="44276" marR="44276" marT="0" marB="0" anchor="ct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D67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Palatino Linotype" pitchFamily="18" charset="0"/>
                          <a:ea typeface="MS PGothic" pitchFamily="34" charset="-128"/>
                        </a:rPr>
                        <a:t>Description or Comment</a:t>
                      </a:r>
                      <a:endParaRPr kumimoji="0" lang="en-US" sz="1600" b="1" i="0" u="none" strike="noStrike" cap="none" normalizeH="0" baseline="0" smtClean="0">
                        <a:ln>
                          <a:noFill/>
                        </a:ln>
                        <a:solidFill>
                          <a:schemeClr val="bg1"/>
                        </a:solidFill>
                        <a:effectLst/>
                        <a:latin typeface="Times" pitchFamily="-84" charset="0"/>
                        <a:ea typeface="MS PGothic" pitchFamily="34" charset="-128"/>
                        <a:cs typeface="Times New Roman" pitchFamily="18" charset="0"/>
                      </a:endParaRPr>
                    </a:p>
                  </a:txBody>
                  <a:tcPr marL="44276" marR="4427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D67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Palatino Linotype" pitchFamily="18" charset="0"/>
                          <a:ea typeface="MS PGothic" pitchFamily="34" charset="-128"/>
                        </a:rPr>
                        <a:t>Does It Have the Desired Characteristics?</a:t>
                      </a:r>
                      <a:endParaRPr kumimoji="0" lang="en-US" sz="1600" b="1" i="0" u="none" strike="noStrike" cap="none" normalizeH="0" baseline="0" dirty="0" smtClean="0">
                        <a:ln>
                          <a:noFill/>
                        </a:ln>
                        <a:solidFill>
                          <a:schemeClr val="bg1"/>
                        </a:solidFill>
                        <a:effectLst/>
                        <a:latin typeface="Times" pitchFamily="-84" charset="0"/>
                        <a:ea typeface="MS PGothic" pitchFamily="34" charset="-128"/>
                        <a:cs typeface="Times New Roman" pitchFamily="18" charset="0"/>
                      </a:endParaRPr>
                    </a:p>
                  </a:txBody>
                  <a:tcPr marL="44276" marR="44276" marT="0" marB="0"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D6799"/>
                    </a:solidFill>
                  </a:tcPr>
                </a:tc>
              </a:tr>
              <a:tr h="1524000">
                <a:tc>
                  <a:txBody>
                    <a:body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Palatino Linotype" pitchFamily="18" charset="0"/>
                          <a:ea typeface="MS PGothic" pitchFamily="34" charset="-128"/>
                        </a:rPr>
                        <a:t>Moses-Littenberg model </a:t>
                      </a:r>
                      <a:endParaRPr kumimoji="0" lang="en-US" sz="1600" b="1" i="0" u="none" strike="noStrike" cap="none" normalizeH="0" baseline="0" smtClean="0">
                        <a:ln>
                          <a:noFill/>
                        </a:ln>
                        <a:solidFill>
                          <a:srgbClr val="000000"/>
                        </a:solidFill>
                        <a:effectLst/>
                        <a:latin typeface="Times" pitchFamily="-84" charset="0"/>
                        <a:ea typeface="MS PGothic" pitchFamily="34" charset="-128"/>
                        <a:cs typeface="Times New Roman" pitchFamily="18" charset="0"/>
                      </a:endParaRPr>
                    </a:p>
                  </a:txBody>
                  <a:tcPr marL="44276" marR="44276" marT="0" marB="0"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82563" marR="0" lvl="0" indent="-182563"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1" i="0" u="none" strike="noStrike" cap="none" normalizeH="0" baseline="0" dirty="0" smtClean="0">
                          <a:ln>
                            <a:noFill/>
                          </a:ln>
                          <a:solidFill>
                            <a:srgbClr val="000000"/>
                          </a:solidFill>
                          <a:effectLst/>
                          <a:latin typeface="Palatino Linotype" pitchFamily="18" charset="0"/>
                          <a:ea typeface="MS PGothic" pitchFamily="34" charset="-128"/>
                        </a:rPr>
                        <a:t>Summary line based on a simple regression of the difference of </a:t>
                      </a:r>
                      <a:r>
                        <a:rPr kumimoji="0" lang="en-US" sz="1200" b="1" i="0" u="none" strike="noStrike" cap="none" normalizeH="0" baseline="0" dirty="0" err="1" smtClean="0">
                          <a:ln>
                            <a:noFill/>
                          </a:ln>
                          <a:solidFill>
                            <a:srgbClr val="000000"/>
                          </a:solidFill>
                          <a:effectLst/>
                          <a:latin typeface="Palatino Linotype" pitchFamily="18" charset="0"/>
                          <a:ea typeface="MS PGothic" pitchFamily="34" charset="-128"/>
                        </a:rPr>
                        <a:t>logit</a:t>
                      </a:r>
                      <a:r>
                        <a:rPr kumimoji="0" lang="en-US" sz="1200" b="1" i="0" u="none" strike="noStrike" cap="none" normalizeH="0" baseline="0" dirty="0" smtClean="0">
                          <a:ln>
                            <a:noFill/>
                          </a:ln>
                          <a:solidFill>
                            <a:srgbClr val="000000"/>
                          </a:solidFill>
                          <a:effectLst/>
                          <a:latin typeface="Palatino Linotype" pitchFamily="18" charset="0"/>
                          <a:ea typeface="MS PGothic" pitchFamily="34" charset="-128"/>
                        </a:rPr>
                        <a:t>-transformed true-positive and false-positive rates versus their average</a:t>
                      </a:r>
                      <a:endParaRPr kumimoji="0" lang="en-US" sz="1600" b="1" i="0" u="none" strike="noStrike" cap="none" normalizeH="0" baseline="0" dirty="0" smtClean="0">
                        <a:ln>
                          <a:noFill/>
                        </a:ln>
                        <a:solidFill>
                          <a:srgbClr val="000000"/>
                        </a:solidFill>
                        <a:effectLst/>
                        <a:latin typeface="Times" pitchFamily="-84" charset="0"/>
                        <a:ea typeface="MS PGothic" pitchFamily="34" charset="-128"/>
                        <a:cs typeface="Times New Roman" pitchFamily="18" charset="0"/>
                      </a:endParaRPr>
                    </a:p>
                  </a:txBody>
                  <a:tcPr marL="44276" marR="442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82563" marR="0" lvl="0" indent="-182563"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1" i="0" u="none" strike="noStrike" cap="none" normalizeH="0" baseline="0" smtClean="0">
                          <a:ln>
                            <a:noFill/>
                          </a:ln>
                          <a:solidFill>
                            <a:srgbClr val="000000"/>
                          </a:solidFill>
                          <a:effectLst/>
                          <a:latin typeface="Palatino Linotype" pitchFamily="18" charset="0"/>
                          <a:ea typeface="MS PGothic" pitchFamily="34" charset="-128"/>
                        </a:rPr>
                        <a:t>Ignores unexplained variation between-studies (fixed effects)</a:t>
                      </a:r>
                      <a:endParaRPr kumimoji="0" lang="en-US" sz="1600" b="1" i="0" u="none" strike="noStrike" cap="none" normalizeH="0" baseline="0" smtClean="0">
                        <a:ln>
                          <a:noFill/>
                        </a:ln>
                        <a:solidFill>
                          <a:srgbClr val="000000"/>
                        </a:solidFill>
                        <a:effectLst/>
                        <a:latin typeface="Palatino Linotype" pitchFamily="18" charset="0"/>
                        <a:ea typeface="MS PGothic" pitchFamily="34" charset="-128"/>
                      </a:endParaRPr>
                    </a:p>
                    <a:p>
                      <a:pPr marL="182563" marR="0" lvl="0" indent="-182563"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1" i="0" u="none" strike="noStrike" cap="none" normalizeH="0" baseline="0" smtClean="0">
                          <a:ln>
                            <a:noFill/>
                          </a:ln>
                          <a:solidFill>
                            <a:srgbClr val="000000"/>
                          </a:solidFill>
                          <a:effectLst/>
                          <a:latin typeface="Palatino Linotype" pitchFamily="18" charset="0"/>
                          <a:ea typeface="MS PGothic" pitchFamily="34" charset="-128"/>
                        </a:rPr>
                        <a:t>Does not account for correlation between sensitivity and specificity </a:t>
                      </a:r>
                      <a:endParaRPr kumimoji="0" lang="en-US" sz="1600" b="1" i="0" u="none" strike="noStrike" cap="none" normalizeH="0" baseline="0" smtClean="0">
                        <a:ln>
                          <a:noFill/>
                        </a:ln>
                        <a:solidFill>
                          <a:srgbClr val="000000"/>
                        </a:solidFill>
                        <a:effectLst/>
                        <a:latin typeface="Palatino Linotype" pitchFamily="18" charset="0"/>
                        <a:ea typeface="MS PGothic" pitchFamily="34" charset="-128"/>
                      </a:endParaRPr>
                    </a:p>
                    <a:p>
                      <a:pPr marL="182563" marR="0" lvl="0" indent="-182563"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1" i="0" u="none" strike="noStrike" cap="none" normalizeH="0" baseline="0" smtClean="0">
                          <a:ln>
                            <a:noFill/>
                          </a:ln>
                          <a:solidFill>
                            <a:srgbClr val="000000"/>
                          </a:solidFill>
                          <a:effectLst/>
                          <a:latin typeface="Palatino Linotype" pitchFamily="18" charset="0"/>
                          <a:ea typeface="MS PGothic" pitchFamily="34" charset="-128"/>
                        </a:rPr>
                        <a:t>Does not account for variability in the independent variable</a:t>
                      </a:r>
                      <a:endParaRPr kumimoji="0" lang="en-US" sz="1600" b="1" i="0" u="none" strike="noStrike" cap="none" normalizeH="0" baseline="0" smtClean="0">
                        <a:ln>
                          <a:noFill/>
                        </a:ln>
                        <a:solidFill>
                          <a:srgbClr val="000000"/>
                        </a:solidFill>
                        <a:effectLst/>
                        <a:latin typeface="Palatino Linotype" pitchFamily="18" charset="0"/>
                        <a:ea typeface="MS PGothic" pitchFamily="34" charset="-128"/>
                      </a:endParaRPr>
                    </a:p>
                    <a:p>
                      <a:pPr marL="182563" marR="0" lvl="0" indent="-182563"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1" i="0" u="none" strike="noStrike" cap="none" normalizeH="0" baseline="0" smtClean="0">
                          <a:ln>
                            <a:noFill/>
                          </a:ln>
                          <a:solidFill>
                            <a:srgbClr val="000000"/>
                          </a:solidFill>
                          <a:effectLst/>
                          <a:latin typeface="Palatino Linotype" pitchFamily="18" charset="0"/>
                          <a:ea typeface="MS PGothic" pitchFamily="34" charset="-128"/>
                        </a:rPr>
                        <a:t>Inability to weight studies optimally – yields wrong inferences when covariates are used </a:t>
                      </a:r>
                      <a:endParaRPr kumimoji="0" lang="en-US" sz="1600" b="1" i="0" u="none" strike="noStrike" cap="none" normalizeH="0" baseline="0" smtClean="0">
                        <a:ln>
                          <a:noFill/>
                        </a:ln>
                        <a:solidFill>
                          <a:srgbClr val="000000"/>
                        </a:solidFill>
                        <a:effectLst/>
                        <a:latin typeface="Times" pitchFamily="-84" charset="0"/>
                        <a:ea typeface="MS PGothic" pitchFamily="34" charset="-128"/>
                        <a:cs typeface="Times New Roman" pitchFamily="18" charset="0"/>
                      </a:endParaRPr>
                    </a:p>
                  </a:txBody>
                  <a:tcPr marL="44276" marR="44276"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990600">
                <a:tc>
                  <a:txBody>
                    <a:body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Palatino Linotype" pitchFamily="18" charset="0"/>
                          <a:ea typeface="MS PGothic" pitchFamily="34" charset="-128"/>
                        </a:rPr>
                        <a:t>Random intercept augmentation of the Moses-Littenberg model</a:t>
                      </a:r>
                      <a:endParaRPr kumimoji="0" lang="en-US" sz="1600" b="1" i="0" u="none" strike="noStrike" cap="none" normalizeH="0" baseline="0" smtClean="0">
                        <a:ln>
                          <a:noFill/>
                        </a:ln>
                        <a:solidFill>
                          <a:srgbClr val="000000"/>
                        </a:solidFill>
                        <a:effectLst/>
                        <a:latin typeface="Times" pitchFamily="-84" charset="0"/>
                        <a:ea typeface="MS PGothic" pitchFamily="34" charset="-128"/>
                        <a:cs typeface="Times New Roman" pitchFamily="18" charset="0"/>
                      </a:endParaRPr>
                    </a:p>
                  </a:txBody>
                  <a:tcPr marL="44276" marR="44276" marT="0" marB="0"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CEE1"/>
                    </a:solidFill>
                  </a:tcPr>
                </a:tc>
                <a:tc>
                  <a:txBody>
                    <a:bodyPr/>
                    <a:lstStyle/>
                    <a:p>
                      <a:pPr marL="182563" marR="0" lvl="0" indent="-182563"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1" i="0" u="none" strike="noStrike" cap="none" normalizeH="0" baseline="0" dirty="0" smtClean="0">
                          <a:ln>
                            <a:noFill/>
                          </a:ln>
                          <a:solidFill>
                            <a:srgbClr val="000000"/>
                          </a:solidFill>
                          <a:effectLst/>
                          <a:latin typeface="Palatino Linotype" pitchFamily="18" charset="0"/>
                          <a:ea typeface="MS PGothic" pitchFamily="34" charset="-128"/>
                        </a:rPr>
                        <a:t>Regression of the difference of </a:t>
                      </a:r>
                      <a:r>
                        <a:rPr kumimoji="0" lang="en-US" sz="1200" b="1" i="0" u="none" strike="noStrike" cap="none" normalizeH="0" baseline="0" dirty="0" err="1" smtClean="0">
                          <a:ln>
                            <a:noFill/>
                          </a:ln>
                          <a:solidFill>
                            <a:srgbClr val="000000"/>
                          </a:solidFill>
                          <a:effectLst/>
                          <a:latin typeface="Palatino Linotype" pitchFamily="18" charset="0"/>
                          <a:ea typeface="MS PGothic" pitchFamily="34" charset="-128"/>
                        </a:rPr>
                        <a:t>logit</a:t>
                      </a:r>
                      <a:r>
                        <a:rPr kumimoji="0" lang="en-US" sz="1200" b="1" i="0" u="none" strike="noStrike" cap="none" normalizeH="0" baseline="0" dirty="0" smtClean="0">
                          <a:ln>
                            <a:noFill/>
                          </a:ln>
                          <a:solidFill>
                            <a:srgbClr val="000000"/>
                          </a:solidFill>
                          <a:effectLst/>
                          <a:latin typeface="Palatino Linotype" pitchFamily="18" charset="0"/>
                          <a:ea typeface="MS PGothic" pitchFamily="34" charset="-128"/>
                        </a:rPr>
                        <a:t>-transformed true-positive and false-positive rates versus their average for random effects that allows for variability across studies</a:t>
                      </a:r>
                      <a:endParaRPr kumimoji="0" lang="en-US" sz="1600" b="1" i="0" u="none" strike="noStrike" cap="none" normalizeH="0" baseline="0" dirty="0" smtClean="0">
                        <a:ln>
                          <a:noFill/>
                        </a:ln>
                        <a:solidFill>
                          <a:srgbClr val="000000"/>
                        </a:solidFill>
                        <a:effectLst/>
                        <a:latin typeface="Times" pitchFamily="-84" charset="0"/>
                        <a:ea typeface="MS PGothic" pitchFamily="34" charset="-128"/>
                        <a:cs typeface="Times New Roman" pitchFamily="18" charset="0"/>
                      </a:endParaRPr>
                    </a:p>
                  </a:txBody>
                  <a:tcPr marL="44276" marR="442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CEE1"/>
                    </a:solidFill>
                  </a:tcPr>
                </a:tc>
                <a:tc>
                  <a:txBody>
                    <a:bodyPr/>
                    <a:lstStyle/>
                    <a:p>
                      <a:pPr marL="182563" marR="0" lvl="0" indent="-182563"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1" i="0" u="none" strike="noStrike" cap="none" normalizeH="0" baseline="0" smtClean="0">
                          <a:ln>
                            <a:noFill/>
                          </a:ln>
                          <a:solidFill>
                            <a:srgbClr val="000000"/>
                          </a:solidFill>
                          <a:effectLst/>
                          <a:latin typeface="Palatino Linotype" pitchFamily="18" charset="0"/>
                          <a:ea typeface="MS PGothic" pitchFamily="34" charset="-128"/>
                        </a:rPr>
                        <a:t>Does not account for correlation between sensitivity and specificity </a:t>
                      </a:r>
                      <a:endParaRPr kumimoji="0" lang="en-US" sz="1600" b="1" i="0" u="none" strike="noStrike" cap="none" normalizeH="0" baseline="0" smtClean="0">
                        <a:ln>
                          <a:noFill/>
                        </a:ln>
                        <a:solidFill>
                          <a:srgbClr val="000000"/>
                        </a:solidFill>
                        <a:effectLst/>
                        <a:latin typeface="Palatino Linotype" pitchFamily="18" charset="0"/>
                        <a:ea typeface="MS PGothic" pitchFamily="34" charset="-128"/>
                      </a:endParaRPr>
                    </a:p>
                    <a:p>
                      <a:pPr marL="182563" marR="0" lvl="0" indent="-182563"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1" i="0" u="none" strike="noStrike" cap="none" normalizeH="0" baseline="0" smtClean="0">
                          <a:ln>
                            <a:noFill/>
                          </a:ln>
                          <a:solidFill>
                            <a:srgbClr val="000000"/>
                          </a:solidFill>
                          <a:effectLst/>
                          <a:latin typeface="Palatino Linotype" pitchFamily="18" charset="0"/>
                          <a:ea typeface="MS PGothic" pitchFamily="34" charset="-128"/>
                        </a:rPr>
                        <a:t>Does not account for variability in the independent variable</a:t>
                      </a:r>
                      <a:endParaRPr kumimoji="0" lang="en-US" sz="1600" b="1" i="0" u="none" strike="noStrike" cap="none" normalizeH="0" baseline="0" smtClean="0">
                        <a:ln>
                          <a:noFill/>
                        </a:ln>
                        <a:solidFill>
                          <a:srgbClr val="000000"/>
                        </a:solidFill>
                        <a:effectLst/>
                        <a:latin typeface="Times" pitchFamily="-84" charset="0"/>
                        <a:ea typeface="MS PGothic" pitchFamily="34" charset="-128"/>
                        <a:cs typeface="Times New Roman" pitchFamily="18" charset="0"/>
                      </a:endParaRPr>
                    </a:p>
                  </a:txBody>
                  <a:tcPr marL="44276" marR="44276"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CEE1"/>
                    </a:solidFill>
                  </a:tcPr>
                </a:tc>
              </a:tr>
              <a:tr h="1371600">
                <a:tc>
                  <a:txBody>
                    <a:bodyPr/>
                    <a:lstStyle/>
                    <a:p>
                      <a:pPr marL="11430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Palatino Linotype" pitchFamily="18" charset="0"/>
                          <a:ea typeface="MS PGothic" pitchFamily="34" charset="-128"/>
                        </a:rPr>
                        <a:t>Summary receiver operator characteristic (ROC) based on hierarchical modeling </a:t>
                      </a:r>
                      <a:endParaRPr kumimoji="0" lang="en-US" sz="1600" b="1" i="0" u="none" strike="noStrike" cap="none" normalizeH="0" baseline="0" smtClean="0">
                        <a:ln>
                          <a:noFill/>
                        </a:ln>
                        <a:solidFill>
                          <a:srgbClr val="000000"/>
                        </a:solidFill>
                        <a:effectLst/>
                        <a:latin typeface="Times" pitchFamily="-84" charset="0"/>
                        <a:ea typeface="MS PGothic" pitchFamily="34" charset="-128"/>
                        <a:cs typeface="Times New Roman" pitchFamily="18" charset="0"/>
                      </a:endParaRPr>
                    </a:p>
                  </a:txBody>
                  <a:tcPr marL="44276" marR="44276" marT="0" marB="0"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82563" marR="0" lvl="0" indent="-182563"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1" i="0" u="none" strike="noStrike" cap="none" normalizeH="0" baseline="0" dirty="0" smtClean="0">
                          <a:ln>
                            <a:noFill/>
                          </a:ln>
                          <a:solidFill>
                            <a:srgbClr val="000000"/>
                          </a:solidFill>
                          <a:effectLst/>
                          <a:latin typeface="Palatino Linotype" pitchFamily="18" charset="0"/>
                          <a:ea typeface="MS PGothic" pitchFamily="34" charset="-128"/>
                        </a:rPr>
                        <a:t>Same as for multivariate meta-analysis to obtain a summary point </a:t>
                      </a:r>
                      <a:r>
                        <a:rPr kumimoji="0" lang="en-US" sz="1200" b="1"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a:t>
                      </a:r>
                      <a:r>
                        <a:rPr kumimoji="0" lang="en-US" sz="1200" b="1" i="0" u="none" strike="noStrike" cap="none" normalizeH="0" baseline="0" dirty="0" smtClean="0">
                          <a:ln>
                            <a:noFill/>
                          </a:ln>
                          <a:solidFill>
                            <a:srgbClr val="000000"/>
                          </a:solidFill>
                          <a:effectLst/>
                          <a:latin typeface="Palatino Linotype" pitchFamily="18" charset="0"/>
                          <a:ea typeface="MS PGothic" pitchFamily="34" charset="-128"/>
                        </a:rPr>
                        <a:t> hierarchical modeling</a:t>
                      </a:r>
                      <a:endParaRPr kumimoji="0" lang="en-US" sz="1600" b="1" i="0" u="none" strike="noStrike" cap="none" normalizeH="0" baseline="0" dirty="0" smtClean="0">
                        <a:ln>
                          <a:noFill/>
                        </a:ln>
                        <a:solidFill>
                          <a:srgbClr val="000000"/>
                        </a:solidFill>
                        <a:effectLst/>
                        <a:latin typeface="Palatino Linotype" pitchFamily="18" charset="0"/>
                        <a:ea typeface="MS PGothic" pitchFamily="34" charset="-128"/>
                      </a:endParaRPr>
                    </a:p>
                    <a:p>
                      <a:pPr marL="182563" marR="0" lvl="0" indent="-182563"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1" i="0" u="none" strike="noStrike" cap="none" normalizeH="0" baseline="0" dirty="0" smtClean="0">
                          <a:ln>
                            <a:noFill/>
                          </a:ln>
                          <a:solidFill>
                            <a:srgbClr val="000000"/>
                          </a:solidFill>
                          <a:effectLst/>
                          <a:latin typeface="Palatino Linotype" pitchFamily="18" charset="0"/>
                          <a:ea typeface="MS PGothic" pitchFamily="34" charset="-128"/>
                        </a:rPr>
                        <a:t>Many ways to obtain a (hierarchical) summary ROC:</a:t>
                      </a:r>
                      <a:endParaRPr kumimoji="0" lang="en-US" sz="1600" b="1" i="0" u="none" strike="noStrike" cap="none" normalizeH="0" baseline="0" dirty="0" smtClean="0">
                        <a:ln>
                          <a:noFill/>
                        </a:ln>
                        <a:solidFill>
                          <a:srgbClr val="000000"/>
                        </a:solidFill>
                        <a:effectLst/>
                        <a:latin typeface="Palatino Linotype" pitchFamily="18" charset="0"/>
                        <a:ea typeface="MS PGothic" pitchFamily="34" charset="-128"/>
                      </a:endParaRPr>
                    </a:p>
                    <a:p>
                      <a:pPr marL="365125" marR="0" lvl="2" indent="-182563"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1200" b="1" i="0" u="none" strike="noStrike" cap="none" normalizeH="0" baseline="0" dirty="0" smtClean="0">
                          <a:ln>
                            <a:noFill/>
                          </a:ln>
                          <a:solidFill>
                            <a:srgbClr val="000000"/>
                          </a:solidFill>
                          <a:effectLst/>
                          <a:latin typeface="Palatino Linotype" pitchFamily="18" charset="0"/>
                          <a:ea typeface="MS PGothic" pitchFamily="34" charset="-128"/>
                        </a:rPr>
                        <a:t>Rutter-</a:t>
                      </a:r>
                      <a:r>
                        <a:rPr kumimoji="0" lang="en-US" sz="1200" b="1" i="0" u="none" strike="noStrike" cap="none" normalizeH="0" baseline="0" dirty="0" err="1" smtClean="0">
                          <a:ln>
                            <a:noFill/>
                          </a:ln>
                          <a:solidFill>
                            <a:srgbClr val="000000"/>
                          </a:solidFill>
                          <a:effectLst/>
                          <a:latin typeface="Palatino Linotype" pitchFamily="18" charset="0"/>
                          <a:ea typeface="MS PGothic" pitchFamily="34" charset="-128"/>
                        </a:rPr>
                        <a:t>Gatsonis</a:t>
                      </a:r>
                      <a:r>
                        <a:rPr kumimoji="0" lang="en-US" sz="1200" b="1" i="0" u="none" strike="noStrike" cap="none" normalizeH="0" baseline="0" dirty="0" smtClean="0">
                          <a:ln>
                            <a:noFill/>
                          </a:ln>
                          <a:solidFill>
                            <a:srgbClr val="000000"/>
                          </a:solidFill>
                          <a:effectLst/>
                          <a:latin typeface="Palatino Linotype" pitchFamily="18" charset="0"/>
                          <a:ea typeface="MS PGothic" pitchFamily="34" charset="-128"/>
                        </a:rPr>
                        <a:t> (most common)</a:t>
                      </a:r>
                      <a:endParaRPr kumimoji="0" lang="en-US" sz="1600" b="1" i="0" u="none" strike="noStrike" cap="none" normalizeH="0" baseline="0" dirty="0" smtClean="0">
                        <a:ln>
                          <a:noFill/>
                        </a:ln>
                        <a:solidFill>
                          <a:srgbClr val="000000"/>
                        </a:solidFill>
                        <a:effectLst/>
                        <a:latin typeface="Palatino Linotype" pitchFamily="18" charset="0"/>
                        <a:ea typeface="MS PGothic" pitchFamily="34" charset="-128"/>
                      </a:endParaRPr>
                    </a:p>
                    <a:p>
                      <a:pPr marL="365125" marR="0" lvl="2" indent="-182563"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1200" b="1" i="0" u="none" strike="noStrike" cap="none" normalizeH="0" baseline="0" dirty="0" smtClean="0">
                          <a:ln>
                            <a:noFill/>
                          </a:ln>
                          <a:solidFill>
                            <a:srgbClr val="000000"/>
                          </a:solidFill>
                          <a:effectLst/>
                          <a:latin typeface="Palatino Linotype" pitchFamily="18" charset="0"/>
                          <a:ea typeface="MS PGothic" pitchFamily="34" charset="-128"/>
                        </a:rPr>
                        <a:t>Several alternative curves</a:t>
                      </a:r>
                      <a:endParaRPr kumimoji="0" lang="en-US" sz="1600" b="1" i="0" u="none" strike="noStrike" cap="none" normalizeH="0" baseline="0" dirty="0" smtClean="0">
                        <a:ln>
                          <a:noFill/>
                        </a:ln>
                        <a:solidFill>
                          <a:srgbClr val="000000"/>
                        </a:solidFill>
                        <a:effectLst/>
                        <a:latin typeface="Times" pitchFamily="-84" charset="0"/>
                        <a:ea typeface="MS PGothic" pitchFamily="34" charset="-128"/>
                        <a:cs typeface="Times New Roman" pitchFamily="18" charset="0"/>
                      </a:endParaRPr>
                    </a:p>
                  </a:txBody>
                  <a:tcPr marL="44276" marR="442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82563" marR="0" lvl="0" indent="-182563"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1" i="0" u="none" strike="noStrike" cap="none" normalizeH="0" baseline="0" dirty="0" smtClean="0">
                          <a:ln>
                            <a:noFill/>
                          </a:ln>
                          <a:solidFill>
                            <a:srgbClr val="000000"/>
                          </a:solidFill>
                          <a:effectLst/>
                          <a:latin typeface="Palatino Linotype" pitchFamily="18" charset="0"/>
                          <a:ea typeface="MS PGothic" pitchFamily="34" charset="-128"/>
                        </a:rPr>
                        <a:t>Most theoretically motivated method </a:t>
                      </a:r>
                      <a:endParaRPr kumimoji="0" lang="en-US" sz="1600" b="1" i="0" u="none" strike="noStrike" cap="none" normalizeH="0" baseline="0" dirty="0" smtClean="0">
                        <a:ln>
                          <a:noFill/>
                        </a:ln>
                        <a:solidFill>
                          <a:srgbClr val="000000"/>
                        </a:solidFill>
                        <a:effectLst/>
                        <a:latin typeface="Palatino Linotype" pitchFamily="18" charset="0"/>
                        <a:ea typeface="MS PGothic" pitchFamily="34" charset="-128"/>
                      </a:endParaRPr>
                    </a:p>
                    <a:p>
                      <a:pPr marL="182563" marR="0" lvl="0" indent="-182563"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200" b="1" i="0" u="none" strike="noStrike" cap="none" normalizeH="0" baseline="0" dirty="0" smtClean="0">
                          <a:ln>
                            <a:noFill/>
                          </a:ln>
                          <a:solidFill>
                            <a:srgbClr val="000000"/>
                          </a:solidFill>
                          <a:effectLst/>
                          <a:latin typeface="Palatino Linotype" pitchFamily="18" charset="0"/>
                          <a:ea typeface="MS PGothic" pitchFamily="34" charset="-128"/>
                        </a:rPr>
                        <a:t>Rutter-</a:t>
                      </a:r>
                      <a:r>
                        <a:rPr kumimoji="0" lang="en-US" sz="1200" b="1" i="0" u="none" strike="noStrike" cap="none" normalizeH="0" baseline="0" dirty="0" err="1" smtClean="0">
                          <a:ln>
                            <a:noFill/>
                          </a:ln>
                          <a:solidFill>
                            <a:srgbClr val="000000"/>
                          </a:solidFill>
                          <a:effectLst/>
                          <a:latin typeface="Palatino Linotype" pitchFamily="18" charset="0"/>
                          <a:ea typeface="MS PGothic" pitchFamily="34" charset="-128"/>
                        </a:rPr>
                        <a:t>Gatsonis</a:t>
                      </a:r>
                      <a:r>
                        <a:rPr kumimoji="0" lang="en-US" sz="1200" b="1" i="0" u="none" strike="noStrike" cap="none" normalizeH="0" baseline="0" dirty="0" smtClean="0">
                          <a:ln>
                            <a:noFill/>
                          </a:ln>
                          <a:solidFill>
                            <a:srgbClr val="000000"/>
                          </a:solidFill>
                          <a:effectLst/>
                          <a:latin typeface="Palatino Linotype" pitchFamily="18" charset="0"/>
                          <a:ea typeface="MS PGothic" pitchFamily="34" charset="-128"/>
                        </a:rPr>
                        <a:t> hierarchical summary ROC is recommended in the </a:t>
                      </a:r>
                      <a:r>
                        <a:rPr kumimoji="0" lang="en-US" sz="1200" b="1" i="1" u="none" strike="noStrike" cap="none" normalizeH="0" baseline="0" dirty="0" smtClean="0">
                          <a:ln>
                            <a:noFill/>
                          </a:ln>
                          <a:solidFill>
                            <a:srgbClr val="000000"/>
                          </a:solidFill>
                          <a:effectLst/>
                          <a:latin typeface="Palatino Linotype" pitchFamily="18" charset="0"/>
                          <a:ea typeface="MS PGothic" pitchFamily="34" charset="-128"/>
                        </a:rPr>
                        <a:t>Cochrane Handbook</a:t>
                      </a:r>
                      <a:r>
                        <a:rPr kumimoji="0" lang="en-US" sz="1200" b="1" i="0" u="none" strike="noStrike" cap="none" normalizeH="0" baseline="0" dirty="0" smtClean="0">
                          <a:ln>
                            <a:noFill/>
                          </a:ln>
                          <a:solidFill>
                            <a:srgbClr val="000000"/>
                          </a:solidFill>
                          <a:effectLst/>
                          <a:latin typeface="Palatino Linotype" pitchFamily="18" charset="0"/>
                          <a:ea typeface="MS PGothic" pitchFamily="34" charset="-128"/>
                        </a:rPr>
                        <a:t>, as it is the method that has been used most often </a:t>
                      </a:r>
                      <a:endParaRPr kumimoji="0" lang="en-US" sz="1600" b="1" i="0" u="none" strike="noStrike" cap="none" normalizeH="0" baseline="0" dirty="0" smtClean="0">
                        <a:ln>
                          <a:noFill/>
                        </a:ln>
                        <a:solidFill>
                          <a:srgbClr val="000000"/>
                        </a:solidFill>
                        <a:effectLst/>
                        <a:latin typeface="Times" pitchFamily="-84" charset="0"/>
                        <a:ea typeface="MS PGothic" pitchFamily="34" charset="-128"/>
                        <a:cs typeface="Times New Roman" pitchFamily="18" charset="0"/>
                      </a:endParaRPr>
                    </a:p>
                  </a:txBody>
                  <a:tcPr marL="44276" marR="44276"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5625" name="TextBox 4" descr="This table lists the alternative methods for developing a summary line.  The Moses and Littenberg model is a summary line based on a simple regression of the difference of logit-transformed true and false positive rates versus their average.  Potential drawbacks include lack of attention to unexplained variation between studies, not accounting for correlation between sensitivity and specificity, not accounting for variability in the independent variable, and inability to weight studies optimally.  The random intercept augmentation of the Moses-Littenberg model is a regression of the difference of logit-transformed true and false positive rates versus their average for random effects that allows for variability across studies.  It also does not account for correlation between sensitivity and specificity and does not account for variability in the independent variable.  Finally, the summary ROC based on hierarchical modeling can be obtained by&#10;&#10;multiple ways, most commonly being the Rutter-Gatsonis HSROC.  This is the most motivated method &#10;and is recommended in the Cochrane handbook."/>
          <p:cNvSpPr txBox="1">
            <a:spLocks noChangeArrowheads="1"/>
          </p:cNvSpPr>
          <p:nvPr/>
        </p:nvSpPr>
        <p:spPr bwMode="auto">
          <a:xfrm>
            <a:off x="1905000" y="5691189"/>
            <a:ext cx="81534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alatino Linotype" panose="02040502050505030304" pitchFamily="18" charset="0"/>
                <a:ea typeface="MS PGothic" panose="020B0600070205080204" pitchFamily="34" charset="-128"/>
              </a:defRPr>
            </a:lvl1pPr>
            <a:lvl2pPr marL="742950" indent="-285750" eaLnBrk="0" hangingPunct="0">
              <a:defRPr>
                <a:solidFill>
                  <a:schemeClr val="tx1"/>
                </a:solidFill>
                <a:latin typeface="Palatino Linotype" panose="02040502050505030304" pitchFamily="18" charset="0"/>
                <a:ea typeface="MS PGothic" panose="020B0600070205080204" pitchFamily="34" charset="-128"/>
              </a:defRPr>
            </a:lvl2pPr>
            <a:lvl3pPr marL="1143000" indent="-228600" eaLnBrk="0" hangingPunct="0">
              <a:defRPr>
                <a:solidFill>
                  <a:schemeClr val="tx1"/>
                </a:solidFill>
                <a:latin typeface="Palatino Linotype" panose="02040502050505030304" pitchFamily="18" charset="0"/>
                <a:ea typeface="MS PGothic" panose="020B0600070205080204" pitchFamily="34" charset="-128"/>
              </a:defRPr>
            </a:lvl3pPr>
            <a:lvl4pPr marL="1600200" indent="-228600" eaLnBrk="0" hangingPunct="0">
              <a:defRPr>
                <a:solidFill>
                  <a:schemeClr val="tx1"/>
                </a:solidFill>
                <a:latin typeface="Palatino Linotype" panose="02040502050505030304" pitchFamily="18" charset="0"/>
                <a:ea typeface="MS PGothic" panose="020B0600070205080204" pitchFamily="34" charset="-128"/>
              </a:defRPr>
            </a:lvl4pPr>
            <a:lvl5pPr marL="2057400" indent="-228600" eaLnBrk="0" hangingPunct="0">
              <a:defRPr>
                <a:solidFill>
                  <a:schemeClr val="tx1"/>
                </a:solidFill>
                <a:latin typeface="Palatino Linotype" panose="0204050205050503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9pPr>
          </a:lstStyle>
          <a:p>
            <a:pPr eaLnBrk="1" hangingPunct="1"/>
            <a:r>
              <a:rPr lang="en-US" altLang="en-US" sz="1000">
                <a:solidFill>
                  <a:schemeClr val="bg1"/>
                </a:solidFill>
                <a:latin typeface="Arial" panose="020B0604020202020204" pitchFamily="34" charset="0"/>
                <a:cs typeface="Arial" panose="020B0604020202020204" pitchFamily="34" charset="0"/>
              </a:rPr>
              <a:t>Trikalinos TA, Coleman CI, Griffith L, et al. Meta-analysis of test performance when there is a </a:t>
            </a:r>
            <a:r>
              <a:rPr lang="ja-JP" altLang="en-US" sz="1000">
                <a:solidFill>
                  <a:schemeClr val="bg1"/>
                </a:solidFill>
                <a:latin typeface="Arial" panose="020B0604020202020204" pitchFamily="34" charset="0"/>
                <a:cs typeface="Arial" panose="020B0604020202020204" pitchFamily="34" charset="0"/>
              </a:rPr>
              <a:t>“</a:t>
            </a:r>
            <a:r>
              <a:rPr lang="en-US" altLang="ja-JP" sz="1000">
                <a:solidFill>
                  <a:schemeClr val="bg1"/>
                </a:solidFill>
                <a:latin typeface="Arial" panose="020B0604020202020204" pitchFamily="34" charset="0"/>
                <a:cs typeface="Arial" panose="020B0604020202020204" pitchFamily="34" charset="0"/>
              </a:rPr>
              <a:t>gold standard.</a:t>
            </a:r>
            <a:r>
              <a:rPr lang="ja-JP" altLang="en-US" sz="1000">
                <a:solidFill>
                  <a:schemeClr val="bg1"/>
                </a:solidFill>
                <a:latin typeface="Arial" panose="020B0604020202020204" pitchFamily="34" charset="0"/>
                <a:cs typeface="Arial" panose="020B0604020202020204" pitchFamily="34" charset="0"/>
              </a:rPr>
              <a:t>”</a:t>
            </a:r>
            <a:r>
              <a:rPr lang="en-US" altLang="ja-JP" sz="1000">
                <a:solidFill>
                  <a:schemeClr val="bg1"/>
                </a:solidFill>
                <a:latin typeface="Arial" panose="020B0604020202020204" pitchFamily="34" charset="0"/>
                <a:cs typeface="Arial" panose="020B0604020202020204" pitchFamily="34" charset="0"/>
              </a:rPr>
              <a:t> In: Methods guide for medical test reviews. Available at www.effectivehealthcare.ahrq.gov/medtestsguide.cfm.</a:t>
            </a:r>
          </a:p>
          <a:p>
            <a:pPr eaLnBrk="1" hangingPunct="1"/>
            <a:r>
              <a:rPr lang="en-US" altLang="en-US" sz="1000">
                <a:solidFill>
                  <a:schemeClr val="bg1"/>
                </a:solidFill>
                <a:latin typeface="Arial" panose="020B0604020202020204" pitchFamily="34" charset="0"/>
                <a:cs typeface="Arial" panose="020B0604020202020204" pitchFamily="34" charset="0"/>
              </a:rPr>
              <a:t>Littenberg B, Moses LE. Med Decis Making 1993 Oct-Dec;13(4):313-21. PMID: 8246704.</a:t>
            </a:r>
          </a:p>
          <a:p>
            <a:pPr eaLnBrk="1" hangingPunct="1"/>
            <a:r>
              <a:rPr lang="en-US" altLang="en-US" sz="1000">
                <a:solidFill>
                  <a:schemeClr val="bg1"/>
                </a:solidFill>
                <a:latin typeface="Arial" panose="020B0604020202020204" pitchFamily="34" charset="0"/>
                <a:cs typeface="Arial" panose="020B0604020202020204" pitchFamily="34" charset="0"/>
              </a:rPr>
              <a:t>Rutter CM, Gatsonis CA. Acad Radiol 1995 Mar;2 Suppl 1:S48-56; discussion S65-7, S70-1 pas. PMID: 9419705.</a:t>
            </a:r>
          </a:p>
          <a:p>
            <a:pPr eaLnBrk="1" hangingPunct="1"/>
            <a:r>
              <a:rPr lang="en-US" altLang="en-US" sz="1100">
                <a:solidFill>
                  <a:schemeClr val="bg1"/>
                </a:solidFill>
                <a:latin typeface="Arial" panose="020B0604020202020204" pitchFamily="34" charset="0"/>
                <a:cs typeface="Arial" panose="020B0604020202020204" pitchFamily="34" charset="0"/>
              </a:rPr>
              <a:t> </a:t>
            </a:r>
          </a:p>
        </p:txBody>
      </p:sp>
      <p:sp>
        <p:nvSpPr>
          <p:cNvPr id="4" name="Title 3"/>
          <p:cNvSpPr>
            <a:spLocks noGrp="1"/>
          </p:cNvSpPr>
          <p:nvPr>
            <p:ph type="title"/>
          </p:nvPr>
        </p:nvSpPr>
        <p:spPr/>
        <p:txBody>
          <a:bodyPr>
            <a:normAutofit fontScale="90000"/>
          </a:bodyPr>
          <a:lstStyle/>
          <a:p>
            <a:pPr algn="r"/>
            <a:r>
              <a:rPr lang="fa-IR" dirty="0"/>
              <a:t>متدهای ارجح برای دریافت مرز مجموع ( 2 از 2</a:t>
            </a:r>
            <a:r>
              <a:rPr lang="fa-IR" dirty="0" smtClean="0"/>
              <a:t>)</a:t>
            </a:r>
            <a:br>
              <a:rPr lang="fa-IR" dirty="0" smtClean="0"/>
            </a:br>
            <a:r>
              <a:rPr lang="fa-IR" dirty="0" smtClean="0"/>
              <a:t/>
            </a:r>
            <a:br>
              <a:rPr lang="fa-IR" dirty="0" smtClean="0"/>
            </a:br>
            <a:r>
              <a:rPr lang="fa-IR" sz="2000" dirty="0"/>
              <a:t>متدهایی که به طور معمول برای دریافت مرز مجموع استفاده می‌شوند (2 از 2)</a:t>
            </a:r>
            <a:r>
              <a:rPr lang="fa-IR" dirty="0"/>
              <a:t/>
            </a:r>
            <a:br>
              <a:rPr lang="fa-IR" dirty="0"/>
            </a:br>
            <a:r>
              <a:rPr lang="fa-IR" dirty="0" smtClean="0"/>
              <a:t/>
            </a:r>
            <a:br>
              <a:rPr lang="fa-IR" dirty="0" smtClean="0"/>
            </a:b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963598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مورد اختصاصی: پردازش همزمان حساسیت و اختصاصیت با آستانه‌های چندگانه (1 از 2)</a:t>
            </a:r>
            <a:endParaRPr lang="en-US" dirty="0"/>
          </a:p>
        </p:txBody>
      </p:sp>
      <p:sp>
        <p:nvSpPr>
          <p:cNvPr id="3" name="Content Placeholder 2"/>
          <p:cNvSpPr>
            <a:spLocks noGrp="1"/>
          </p:cNvSpPr>
          <p:nvPr>
            <p:ph idx="1"/>
          </p:nvPr>
        </p:nvSpPr>
        <p:spPr/>
        <p:txBody>
          <a:bodyPr/>
          <a:lstStyle/>
          <a:p>
            <a:pPr marL="0" indent="0" algn="r">
              <a:buNone/>
            </a:pPr>
            <a:endParaRPr lang="fa-IR" dirty="0" smtClean="0"/>
          </a:p>
          <a:p>
            <a:pPr marL="0" indent="0" algn="r">
              <a:buNone/>
            </a:pPr>
            <a:endParaRPr lang="fa-IR" dirty="0"/>
          </a:p>
          <a:p>
            <a:pPr marL="0" indent="0" algn="r">
              <a:buNone/>
            </a:pPr>
            <a:r>
              <a:rPr lang="fa-IR" dirty="0"/>
              <a:t>اینکه مطالعات، جفت حساسیت/اختصاصیت چندگانه را در آستانه‌های مختلف برای تست‌های مثبت گزارش کنند غیرمعمول نیست.</a:t>
            </a:r>
          </a:p>
          <a:p>
            <a:pPr marL="0" indent="0" algn="r">
              <a:buNone/>
            </a:pPr>
            <a:r>
              <a:rPr lang="fa-IR" dirty="0"/>
              <a:t>      انتخاب 1: یک آستانه برای هر مطالعه انتخاب کنید ( </a:t>
            </a:r>
            <a:r>
              <a:rPr lang="fa-IR" dirty="0" smtClean="0"/>
              <a:t>برای مثال، </a:t>
            </a:r>
            <a:r>
              <a:rPr lang="fa-IR" dirty="0"/>
              <a:t>آستانه‌ای با بیشترین حساسیت)</a:t>
            </a:r>
          </a:p>
          <a:p>
            <a:pPr marL="0" indent="0" algn="r">
              <a:buNone/>
            </a:pPr>
            <a:r>
              <a:rPr lang="fa-IR" dirty="0"/>
              <a:t>      انتخاب 2: از همه آستانه‌ها استفاده کنید</a:t>
            </a:r>
          </a:p>
          <a:p>
            <a:pPr marL="0" indent="0" algn="r">
              <a:buNone/>
            </a:pPr>
            <a:r>
              <a:rPr lang="fa-IR" dirty="0"/>
              <a:t>           تعمیم مدل ماهیت گرداننده مجموع دریافت‌کننده سلسله مراتبی برای این منظور ارتقا داده شده است.</a:t>
            </a:r>
          </a:p>
          <a:p>
            <a:pPr marL="0" indent="0" algn="r">
              <a:buNone/>
            </a:pPr>
            <a:r>
              <a:rPr lang="fa-IR" dirty="0"/>
              <a:t>  می تواند استفاده شود         </a:t>
            </a:r>
            <a:r>
              <a:rPr lang="en-US" dirty="0"/>
              <a:t>(ROC)</a:t>
            </a:r>
            <a:r>
              <a:rPr lang="fa-IR" dirty="0"/>
              <a:t> متدی برای منحنی ترکیب ماهیت گیرنده گرداننده </a:t>
            </a:r>
            <a:endParaRPr lang="en-US" dirty="0"/>
          </a:p>
          <a:p>
            <a:pPr marL="0" indent="0" algn="r">
              <a:buNone/>
            </a:pPr>
            <a:r>
              <a:rPr lang="fa-IR" dirty="0" smtClean="0"/>
              <a:t> جست‌و‌جو شوند تا تشابهات وتفاوت‌ها در مطالعات برجسته شوند. </a:t>
            </a:r>
            <a:r>
              <a:rPr lang="en-US" dirty="0" smtClean="0"/>
              <a:t>ROC</a:t>
            </a:r>
            <a:r>
              <a:rPr lang="fa-IR" dirty="0" smtClean="0"/>
              <a:t> </a:t>
            </a:r>
            <a:r>
              <a:rPr lang="fa-IR" dirty="0"/>
              <a:t>توصیه می‌شود که داده‌ها به صورت مصور </a:t>
            </a:r>
            <a:r>
              <a:rPr lang="fa-IR" dirty="0" smtClean="0"/>
              <a:t>در فضای </a:t>
            </a:r>
            <a:endParaRPr lang="fa-IR" dirty="0"/>
          </a:p>
          <a:p>
            <a:pPr marL="0" indent="0" algn="r">
              <a:buNone/>
            </a:pPr>
            <a:endParaRPr lang="fa-IR" dirty="0"/>
          </a:p>
          <a:p>
            <a:pPr marL="0" indent="0" algn="r">
              <a:buNone/>
            </a:pPr>
            <a:endParaRPr lang="fa-IR" dirty="0" smtClean="0"/>
          </a:p>
          <a:p>
            <a:pPr marL="0" indent="0" algn="r">
              <a:buNone/>
            </a:pPr>
            <a:endParaRPr lang="fa-IR" dirty="0"/>
          </a:p>
          <a:p>
            <a:pPr marL="0" indent="0" algn="r">
              <a:buNone/>
            </a:pPr>
            <a:endParaRPr lang="fa-IR" dirty="0" smtClean="0"/>
          </a:p>
        </p:txBody>
      </p:sp>
    </p:spTree>
    <p:extLst>
      <p:ext uri="{BB962C8B-B14F-4D97-AF65-F5344CB8AC3E}">
        <p14:creationId xmlns:p14="http://schemas.microsoft.com/office/powerpoint/2010/main" val="703883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a:t>مورد اختصاصی: پردازش همزمان حساسیت و اختصاصیت با آستانه‌های چندگانه </a:t>
            </a:r>
            <a:r>
              <a:rPr lang="fa-IR" dirty="0" smtClean="0"/>
              <a:t>(2 </a:t>
            </a:r>
            <a:r>
              <a:rPr lang="fa-IR" dirty="0"/>
              <a:t>از 2)</a:t>
            </a:r>
            <a:br>
              <a:rPr lang="fa-IR" dirty="0"/>
            </a:br>
            <a:r>
              <a:rPr lang="fa-IR" sz="2200" dirty="0"/>
              <a:t>برای مطالعات با آستانه‌های متفاوت برای مقدار کلی بیلی‌روبین سرم است. نقطه‌های روی خط برای هر مطالعه نشاندهنده جفت حساسیت/اختصاصیت با معیار آستانه‌های متفاوت هستند.</a:t>
            </a:r>
            <a:r>
              <a:rPr lang="en-US" sz="2200" dirty="0"/>
              <a:t>ROC</a:t>
            </a:r>
            <a:r>
              <a:rPr lang="fa-IR" sz="2200" dirty="0"/>
              <a:t>  </a:t>
            </a:r>
            <a:br>
              <a:rPr lang="fa-IR" sz="2200" dirty="0"/>
            </a:br>
            <a:r>
              <a:rPr lang="fa-IR" sz="2200" dirty="0"/>
              <a:t/>
            </a:r>
            <a:br>
              <a:rPr lang="fa-IR" sz="2200" dirty="0"/>
            </a:br>
            <a:endParaRPr lang="en-US" sz="2200" dirty="0"/>
          </a:p>
        </p:txBody>
      </p:sp>
      <mc:AlternateContent xmlns:mc="http://schemas.openxmlformats.org/markup-compatibility/2006" xmlns:a14="http://schemas.microsoft.com/office/drawing/2010/main">
        <mc:Choice Requires="a14">
          <p:sp>
            <p:nvSpPr>
              <p:cNvPr id="8" name="Text Placeholder 7"/>
              <p:cNvSpPr>
                <a:spLocks noGrp="1"/>
              </p:cNvSpPr>
              <p:nvPr>
                <p:ph type="body" idx="1"/>
              </p:nvPr>
            </p:nvSpPr>
            <p:spPr>
              <a:xfrm>
                <a:off x="902458" y="1928895"/>
                <a:ext cx="4563608" cy="2184929"/>
              </a:xfrm>
            </p:spPr>
            <p:txBody>
              <a:bodyPr/>
              <a:lstStyle/>
              <a:p>
                <a:pPr algn="r"/>
                <a:r>
                  <a:rPr lang="fa-IR" sz="1600" dirty="0"/>
                  <a:t>این یک ماهیت سازی گیرنده گرداننده تیپیک برای چهار مطالعه‌ی فرضی است. مطالعات موجود در قسمت سایه‌زده شده‌ی سمت چپ</a:t>
                </a:r>
              </a:p>
              <a:p>
                <a:pPr algn="r"/>
                <a:r>
                  <a:rPr lang="fa-IR" sz="1600" dirty="0">
                    <a:ea typeface="Cambria Math" panose="02040503050406030204" pitchFamily="18" charset="0"/>
                  </a:rPr>
                  <a:t> دارند. مطالعات موجود در قسمت سایه زده شده بالا </a:t>
                </a:r>
                <a:r>
                  <a:rPr lang="en-US" sz="1600" dirty="0">
                    <a:ea typeface="Cambria Math" panose="02040503050406030204" pitchFamily="18" charset="0"/>
                  </a:rPr>
                  <a:t>LR+</a:t>
                </a:r>
                <a14:m>
                  <m:oMath xmlns:m="http://schemas.openxmlformats.org/officeDocument/2006/math">
                    <m:r>
                      <a:rPr lang="fa-IR" sz="1600" i="1">
                        <a:latin typeface="Cambria Math" panose="02040503050406030204" pitchFamily="18" charset="0"/>
                        <a:ea typeface="Cambria Math" panose="02040503050406030204" pitchFamily="18" charset="0"/>
                      </a:rPr>
                      <m:t>≥</m:t>
                    </m:r>
                  </m:oMath>
                </a14:m>
                <a:r>
                  <a:rPr lang="fa-IR" sz="1600" dirty="0"/>
                  <a:t>10</a:t>
                </a:r>
              </a:p>
              <a:p>
                <a:pPr algn="r"/>
                <a:r>
                  <a:rPr lang="fa-IR" sz="1600" dirty="0">
                    <a:ea typeface="Cambria Math" panose="02040503050406030204" pitchFamily="18" charset="0"/>
                  </a:rPr>
                  <a:t> دارند.</a:t>
                </a:r>
                <a:r>
                  <a:rPr lang="en-US" sz="1600" dirty="0">
                    <a:ea typeface="Cambria Math" panose="02040503050406030204" pitchFamily="18" charset="0"/>
                  </a:rPr>
                  <a:t>LR-</a:t>
                </a:r>
                <a14:m>
                  <m:oMath xmlns:m="http://schemas.openxmlformats.org/officeDocument/2006/math">
                    <m:r>
                      <a:rPr lang="fa-IR" sz="1600" i="1">
                        <a:latin typeface="Cambria Math" panose="02040503050406030204" pitchFamily="18" charset="0"/>
                        <a:ea typeface="Cambria Math" panose="02040503050406030204" pitchFamily="18" charset="0"/>
                      </a:rPr>
                      <m:t>≤</m:t>
                    </m:r>
                  </m:oMath>
                </a14:m>
                <a:r>
                  <a:rPr lang="en-US" sz="1600" dirty="0"/>
                  <a:t>0.1</a:t>
                </a:r>
                <a:endParaRPr lang="fa-IR" sz="1600" dirty="0"/>
              </a:p>
              <a:p>
                <a:pPr algn="r"/>
                <a:r>
                  <a:rPr lang="fa-IR" sz="1600" dirty="0"/>
                  <a:t>آنهایی که در بینابین قرار دارند حاوی هر دو هستند</a:t>
                </a:r>
              </a:p>
              <a:p>
                <a:endParaRPr lang="en-US" dirty="0"/>
              </a:p>
            </p:txBody>
          </p:sp>
        </mc:Choice>
        <mc:Fallback xmlns="">
          <p:sp>
            <p:nvSpPr>
              <p:cNvPr id="8" name="Text Placeholder 7"/>
              <p:cNvSpPr>
                <a:spLocks noGrp="1" noRot="1" noChangeAspect="1" noMove="1" noResize="1" noEditPoints="1" noAdjustHandles="1" noChangeArrowheads="1" noChangeShapeType="1" noTextEdit="1"/>
              </p:cNvSpPr>
              <p:nvPr>
                <p:ph type="body" idx="1"/>
              </p:nvPr>
            </p:nvSpPr>
            <p:spPr>
              <a:xfrm>
                <a:off x="902458" y="1928895"/>
                <a:ext cx="4563608" cy="2184929"/>
              </a:xfrm>
              <a:blipFill rotWithShape="0">
                <a:blip r:embed="rId2"/>
                <a:stretch>
                  <a:fillRect t="-3343" r="-668"/>
                </a:stretch>
              </a:blipFill>
            </p:spPr>
            <p:txBody>
              <a:bodyPr/>
              <a:lstStyle/>
              <a:p>
                <a:r>
                  <a:rPr lang="en-US">
                    <a:noFill/>
                  </a:rPr>
                  <a:t> </a:t>
                </a:r>
              </a:p>
            </p:txBody>
          </p:sp>
        </mc:Fallback>
      </mc:AlternateContent>
      <p:sp>
        <p:nvSpPr>
          <p:cNvPr id="3" name="Content Placeholder 2"/>
          <p:cNvSpPr>
            <a:spLocks noGrp="1"/>
          </p:cNvSpPr>
          <p:nvPr>
            <p:ph sz="half" idx="2"/>
          </p:nvPr>
        </p:nvSpPr>
        <p:spPr/>
        <p:txBody>
          <a:bodyPr>
            <a:normAutofit/>
          </a:bodyPr>
          <a:lstStyle/>
          <a:p>
            <a:pPr marL="0" indent="0" algn="r">
              <a:buNone/>
            </a:pPr>
            <a:endParaRPr lang="fa-IR" dirty="0"/>
          </a:p>
          <a:p>
            <a:pPr marL="0" indent="0" algn="r">
              <a:buNone/>
            </a:pPr>
            <a:r>
              <a:rPr lang="fa-IR" dirty="0" smtClean="0"/>
              <a:t> </a:t>
            </a:r>
            <a:endParaRPr lang="fa-IR" dirty="0"/>
          </a:p>
          <a:p>
            <a:pPr marL="0" indent="0" algn="r">
              <a:buNone/>
            </a:pPr>
            <a:endParaRPr lang="fa-IR" dirty="0" smtClean="0"/>
          </a:p>
        </p:txBody>
      </p:sp>
      <p:sp>
        <p:nvSpPr>
          <p:cNvPr id="9" name="Text Placeholder 8"/>
          <p:cNvSpPr>
            <a:spLocks noGrp="1"/>
          </p:cNvSpPr>
          <p:nvPr>
            <p:ph type="body" sz="quarter" idx="3"/>
          </p:nvPr>
        </p:nvSpPr>
        <p:spPr>
          <a:xfrm>
            <a:off x="6096003" y="2226734"/>
            <a:ext cx="4722813" cy="1514116"/>
          </a:xfrm>
        </p:spPr>
        <p:txBody>
          <a:bodyPr/>
          <a:lstStyle/>
          <a:p>
            <a:pPr algn="r"/>
            <a:endParaRPr lang="fa-IR" sz="1600" dirty="0" smtClean="0"/>
          </a:p>
          <a:p>
            <a:pPr algn="r"/>
            <a:endParaRPr lang="fa-IR" sz="1600" dirty="0"/>
          </a:p>
          <a:p>
            <a:pPr algn="r"/>
            <a:endParaRPr lang="fa-IR" sz="1600" dirty="0" smtClean="0"/>
          </a:p>
          <a:p>
            <a:pPr algn="r"/>
            <a:endParaRPr lang="fa-IR" sz="1600" dirty="0"/>
          </a:p>
          <a:p>
            <a:pPr algn="r"/>
            <a:endParaRPr lang="fa-IR" sz="1600" dirty="0" smtClean="0"/>
          </a:p>
          <a:p>
            <a:pPr algn="r"/>
            <a:endParaRPr lang="fa-IR" sz="1600" dirty="0"/>
          </a:p>
          <a:p>
            <a:pPr algn="r"/>
            <a:endParaRPr lang="fa-IR" sz="1600" dirty="0" smtClean="0"/>
          </a:p>
          <a:p>
            <a:pPr algn="r"/>
            <a:endParaRPr lang="fa-IR" sz="1600" dirty="0"/>
          </a:p>
          <a:p>
            <a:pPr algn="r"/>
            <a:endParaRPr lang="fa-IR" sz="1600" dirty="0" smtClean="0"/>
          </a:p>
          <a:p>
            <a:pPr algn="r"/>
            <a:endParaRPr lang="fa-IR" sz="1600" dirty="0"/>
          </a:p>
          <a:p>
            <a:pPr algn="r"/>
            <a:endParaRPr lang="fa-IR" sz="1600" dirty="0" smtClean="0"/>
          </a:p>
          <a:p>
            <a:pPr algn="r"/>
            <a:endParaRPr lang="fa-IR" sz="1600" dirty="0"/>
          </a:p>
          <a:p>
            <a:pPr algn="r"/>
            <a:endParaRPr lang="fa-IR" sz="1600" dirty="0" smtClean="0"/>
          </a:p>
          <a:p>
            <a:pPr algn="r"/>
            <a:endParaRPr lang="fa-IR" sz="1600" dirty="0"/>
          </a:p>
          <a:p>
            <a:pPr algn="r"/>
            <a:endParaRPr lang="fa-IR" sz="1600" dirty="0" smtClean="0"/>
          </a:p>
          <a:p>
            <a:pPr algn="r"/>
            <a:endParaRPr lang="fa-IR" sz="1600" dirty="0"/>
          </a:p>
          <a:p>
            <a:pPr algn="r"/>
            <a:endParaRPr lang="fa-IR" sz="1600" dirty="0" smtClean="0"/>
          </a:p>
          <a:p>
            <a:pPr algn="r"/>
            <a:endParaRPr lang="fa-IR" sz="1600" dirty="0"/>
          </a:p>
          <a:p>
            <a:pPr algn="r"/>
            <a:r>
              <a:rPr lang="fa-IR" sz="1600" dirty="0"/>
              <a:t>مطالعات با آستانه‌های مختلف </a:t>
            </a:r>
            <a:r>
              <a:rPr lang="en-US" sz="1600" dirty="0" smtClean="0"/>
              <a:t>ROC</a:t>
            </a:r>
            <a:r>
              <a:rPr lang="fa-IR" sz="1600" dirty="0"/>
              <a:t>این مثالی از یک </a:t>
            </a:r>
            <a:r>
              <a:rPr lang="fa-IR" sz="1600" dirty="0" smtClean="0"/>
              <a:t>نمودار</a:t>
            </a:r>
          </a:p>
          <a:p>
            <a:pPr algn="r"/>
            <a:r>
              <a:rPr lang="fa-IR" sz="1600" dirty="0" smtClean="0"/>
              <a:t>بیلی روبین کلی سرم است. نقاط روی خط مربوط به هر مطالعه نشان‌دهنده جفت حساسیت/اختصاصیت در ارزش‌های آستانه‌ی متفاوت هستند</a:t>
            </a:r>
            <a:endParaRPr lang="fa-IR" sz="1600" dirty="0"/>
          </a:p>
          <a:p>
            <a:pPr algn="r"/>
            <a:endParaRPr lang="en-US" sz="1600" dirty="0"/>
          </a:p>
        </p:txBody>
      </p:sp>
      <p:pic>
        <p:nvPicPr>
          <p:cNvPr id="11" name="Picture 10"/>
          <p:cNvPicPr>
            <a:picLocks noChangeAspect="1"/>
          </p:cNvPicPr>
          <p:nvPr/>
        </p:nvPicPr>
        <p:blipFill>
          <a:blip r:embed="rId3"/>
          <a:stretch>
            <a:fillRect/>
          </a:stretch>
        </p:blipFill>
        <p:spPr>
          <a:xfrm>
            <a:off x="1811277" y="3740850"/>
            <a:ext cx="3328704" cy="2975106"/>
          </a:xfrm>
          <a:prstGeom prst="rect">
            <a:avLst/>
          </a:prstGeom>
        </p:spPr>
      </p:pic>
      <p:pic>
        <p:nvPicPr>
          <p:cNvPr id="12" name="Picture 10" descr="There are two figures on this slide.  The first is a typical ROC graph for four hypothetical studies.  It includes a shaded area where the studies have a positive likelihood ratio of greater than or equal to 10.  Another distinct shaded area includes studies that have a negative likelihood ratio of less than or equal to 0.1.  The area where these two shaded areas intersect includes studies that have both.  This hypothetical graph is also overlaid on the second graph.  The second graph is a representation of studies reporting data at multiple thresholds.  Different thresholds of total serum bilirubin levels are reported for a positive test. There are points for each sensitivity and specificity pair at different threshold values."/>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6718961" y="3452884"/>
            <a:ext cx="3377970" cy="323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758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الگوریتم پیشنهادی </a:t>
            </a:r>
            <a:endParaRPr lang="en-US" dirty="0"/>
          </a:p>
        </p:txBody>
      </p:sp>
      <p:sp>
        <p:nvSpPr>
          <p:cNvPr id="3" name="Content Placeholder 2"/>
          <p:cNvSpPr>
            <a:spLocks noGrp="1"/>
          </p:cNvSpPr>
          <p:nvPr>
            <p:ph idx="1"/>
          </p:nvPr>
        </p:nvSpPr>
        <p:spPr/>
        <p:txBody>
          <a:bodyPr/>
          <a:lstStyle/>
          <a:p>
            <a:pPr marL="0" indent="0" algn="r">
              <a:buNone/>
            </a:pPr>
            <a:r>
              <a:rPr lang="fa-IR" dirty="0" smtClean="0"/>
              <a:t>یک الگوریتم سه مرحله‌ای برای مطالعات </a:t>
            </a:r>
            <a:r>
              <a:rPr lang="fa-IR" dirty="0" smtClean="0"/>
              <a:t>فراتحلیلی </a:t>
            </a:r>
            <a:r>
              <a:rPr lang="fa-IR" dirty="0" smtClean="0"/>
              <a:t>با مراجعه به استاندارد طلایی پیشنهاد می‌شود:</a:t>
            </a:r>
          </a:p>
          <a:p>
            <a:pPr marL="0" indent="0" algn="r">
              <a:buNone/>
            </a:pPr>
            <a:r>
              <a:rPr lang="fa-IR" dirty="0"/>
              <a:t> </a:t>
            </a:r>
            <a:r>
              <a:rPr lang="fa-IR" dirty="0" smtClean="0"/>
              <a:t>      با در نظر گرفتن حساسیت و اختصاصیت به صورت جداگانه شروع کنید</a:t>
            </a:r>
          </a:p>
          <a:p>
            <a:pPr marL="0" indent="0" algn="r">
              <a:buNone/>
            </a:pPr>
            <a:r>
              <a:rPr lang="fa-IR" dirty="0"/>
              <a:t> </a:t>
            </a:r>
            <a:r>
              <a:rPr lang="fa-IR" dirty="0" smtClean="0"/>
              <a:t>      یک </a:t>
            </a:r>
            <a:r>
              <a:rPr lang="fa-IR" dirty="0" smtClean="0"/>
              <a:t>فراتحلیل </a:t>
            </a:r>
            <a:r>
              <a:rPr lang="fa-IR" dirty="0" smtClean="0"/>
              <a:t>چندمتغیری ترتیب دهید (وقتی هر مطالعه یک آستانه را گزارش کند)</a:t>
            </a:r>
          </a:p>
          <a:p>
            <a:pPr marL="0" indent="0" algn="r">
              <a:buNone/>
            </a:pPr>
            <a:r>
              <a:rPr lang="fa-IR" dirty="0"/>
              <a:t> </a:t>
            </a:r>
            <a:r>
              <a:rPr lang="fa-IR" dirty="0" smtClean="0"/>
              <a:t>      به دنبال ناهمگونی بین مطالعات بگردید</a:t>
            </a:r>
            <a:endParaRPr lang="en-US" dirty="0"/>
          </a:p>
        </p:txBody>
      </p:sp>
    </p:spTree>
    <p:extLst>
      <p:ext uri="{BB962C8B-B14F-4D97-AF65-F5344CB8AC3E}">
        <p14:creationId xmlns:p14="http://schemas.microsoft.com/office/powerpoint/2010/main" val="50126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مرحله اول: با در نظر گرفتن حساسیت و اختصاصیت به ص</a:t>
            </a:r>
            <a:r>
              <a:rPr lang="fa-IR" dirty="0"/>
              <a:t>و</a:t>
            </a:r>
            <a:r>
              <a:rPr lang="fa-IR" dirty="0" smtClean="0"/>
              <a:t>رت جداگانه شروع کنید (1 از 2)</a:t>
            </a:r>
            <a:endParaRPr lang="en-US" dirty="0"/>
          </a:p>
        </p:txBody>
      </p:sp>
      <p:sp>
        <p:nvSpPr>
          <p:cNvPr id="3" name="Content Placeholder 2"/>
          <p:cNvSpPr>
            <a:spLocks noGrp="1"/>
          </p:cNvSpPr>
          <p:nvPr>
            <p:ph idx="1"/>
          </p:nvPr>
        </p:nvSpPr>
        <p:spPr/>
        <p:txBody>
          <a:bodyPr/>
          <a:lstStyle/>
          <a:p>
            <a:pPr marL="0" indent="0" algn="r">
              <a:buNone/>
            </a:pPr>
            <a:r>
              <a:rPr lang="fa-IR" dirty="0" smtClean="0"/>
              <a:t>بازنگران باید خود را با حساسیت و اختصاصیت در سطح مطالعه آشنا کنند.</a:t>
            </a:r>
          </a:p>
          <a:p>
            <a:pPr marL="0" indent="0" algn="r">
              <a:buNone/>
            </a:pPr>
            <a:r>
              <a:rPr lang="fa-IR" dirty="0" smtClean="0"/>
              <a:t>از روش‌های نمایش مصور استفاده کنید.</a:t>
            </a:r>
          </a:p>
          <a:p>
            <a:pPr marL="0" indent="0" algn="r">
              <a:buNone/>
            </a:pPr>
            <a:r>
              <a:rPr lang="fa-IR" dirty="0"/>
              <a:t> </a:t>
            </a:r>
            <a:r>
              <a:rPr lang="fa-IR" dirty="0" smtClean="0"/>
              <a:t>       نمودار جنگلی مطالعه حساسیت و اختصاصیت با فاصله اطمینان یک تاثیر بصری از تنوع حساسیت و اختصاصیت میان مطالعات به دست می‌دهد.</a:t>
            </a:r>
          </a:p>
          <a:p>
            <a:pPr marL="0" indent="0" algn="r">
              <a:buNone/>
            </a:pPr>
            <a:r>
              <a:rPr lang="fa-IR" dirty="0"/>
              <a:t> </a:t>
            </a:r>
            <a:r>
              <a:rPr lang="fa-IR" dirty="0" smtClean="0"/>
              <a:t>      یک نمودار حساسیت (محور عمودی) در مقابل حساسیت-1 (محور افقی) یک نمای بصری از رابطه بین حساسیت و اختصاصیت در مطالعات به دست می‌دهد. این نمودارها همچنین نمودارهای ماهیت‌سازی گیرنده گرداننده نامیده می‌شوند.</a:t>
            </a:r>
          </a:p>
          <a:p>
            <a:pPr marL="0" indent="0" algn="r">
              <a:buNone/>
            </a:pPr>
            <a:r>
              <a:rPr lang="fa-IR" dirty="0"/>
              <a:t> </a:t>
            </a:r>
            <a:r>
              <a:rPr lang="fa-IR" dirty="0" smtClean="0"/>
              <a:t>       وقتی اثر آستانه‌ای وجود داشته باشد، یک الگوی شانه و بازو حاکم است. </a:t>
            </a:r>
            <a:endParaRPr lang="en-US" dirty="0"/>
          </a:p>
        </p:txBody>
      </p:sp>
    </p:spTree>
    <p:extLst>
      <p:ext uri="{BB962C8B-B14F-4D97-AF65-F5344CB8AC3E}">
        <p14:creationId xmlns:p14="http://schemas.microsoft.com/office/powerpoint/2010/main" val="4092657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a:t>مرحله اول: با در نظر گرفتن حساسیت و اختصاصیت به صورت جداگانه شروع </a:t>
            </a:r>
            <a:r>
              <a:rPr lang="fa-IR" dirty="0" smtClean="0"/>
              <a:t>کنید (2 از </a:t>
            </a:r>
            <a:r>
              <a:rPr lang="fa-IR" dirty="0"/>
              <a:t>2</a:t>
            </a:r>
            <a:r>
              <a:rPr lang="fa-IR" dirty="0" smtClean="0"/>
              <a:t>)</a:t>
            </a:r>
            <a:br>
              <a:rPr lang="fa-IR" dirty="0" smtClean="0"/>
            </a:br>
            <a:r>
              <a:rPr lang="fa-IR" dirty="0"/>
              <a:t/>
            </a:r>
            <a:br>
              <a:rPr lang="fa-IR" dirty="0"/>
            </a:br>
            <a:r>
              <a:rPr lang="fa-IR" sz="2200" dirty="0"/>
              <a:t>مثال‌های نمودار جنگلی</a:t>
            </a:r>
            <a:r>
              <a:rPr lang="fa-IR" dirty="0"/>
              <a:t/>
            </a:r>
            <a:br>
              <a:rPr lang="fa-IR" dirty="0"/>
            </a:br>
            <a:endParaRPr lang="en-US" dirty="0"/>
          </a:p>
        </p:txBody>
      </p:sp>
      <p:sp>
        <p:nvSpPr>
          <p:cNvPr id="5" name="Text Placeholder 4"/>
          <p:cNvSpPr>
            <a:spLocks noGrp="1"/>
          </p:cNvSpPr>
          <p:nvPr>
            <p:ph type="body" idx="1"/>
          </p:nvPr>
        </p:nvSpPr>
        <p:spPr>
          <a:xfrm>
            <a:off x="684210" y="2081295"/>
            <a:ext cx="4709054" cy="1443401"/>
          </a:xfrm>
        </p:spPr>
        <p:txBody>
          <a:bodyPr/>
          <a:lstStyle/>
          <a:p>
            <a:pPr algn="r"/>
            <a:endParaRPr lang="fa-IR" dirty="0"/>
          </a:p>
          <a:p>
            <a:pPr algn="r"/>
            <a:endParaRPr lang="fa-IR" dirty="0" smtClean="0"/>
          </a:p>
          <a:p>
            <a:pPr algn="r"/>
            <a:endParaRPr lang="fa-IR" dirty="0"/>
          </a:p>
          <a:p>
            <a:pPr algn="r"/>
            <a:endParaRPr lang="fa-IR" dirty="0" smtClean="0"/>
          </a:p>
          <a:p>
            <a:pPr algn="r"/>
            <a:endParaRPr lang="fa-IR" dirty="0"/>
          </a:p>
          <a:p>
            <a:pPr algn="r"/>
            <a:endParaRPr lang="fa-IR" dirty="0" smtClean="0"/>
          </a:p>
          <a:p>
            <a:pPr algn="r"/>
            <a:endParaRPr lang="fa-IR" dirty="0"/>
          </a:p>
          <a:p>
            <a:pPr algn="r"/>
            <a:r>
              <a:rPr lang="fa-IR" sz="1600" dirty="0" smtClean="0"/>
              <a:t>افزایش </a:t>
            </a:r>
            <a:r>
              <a:rPr lang="fa-IR" sz="1600" dirty="0"/>
              <a:t>آستانه حساسیت را کاهش داده اما اختصاصیت را افزایش می‌دهد</a:t>
            </a:r>
          </a:p>
          <a:p>
            <a:endParaRPr lang="en-US" dirty="0"/>
          </a:p>
        </p:txBody>
      </p:sp>
      <p:sp>
        <p:nvSpPr>
          <p:cNvPr id="3" name="Content Placeholder 2"/>
          <p:cNvSpPr>
            <a:spLocks noGrp="1"/>
          </p:cNvSpPr>
          <p:nvPr>
            <p:ph sz="half" idx="2"/>
          </p:nvPr>
        </p:nvSpPr>
        <p:spPr/>
        <p:txBody>
          <a:bodyPr>
            <a:normAutofit/>
          </a:bodyPr>
          <a:lstStyle/>
          <a:p>
            <a:pPr marL="0" indent="0" algn="r">
              <a:buNone/>
            </a:pPr>
            <a:r>
              <a:rPr lang="fa-IR" dirty="0" smtClean="0"/>
              <a:t>و</a:t>
            </a:r>
          </a:p>
          <a:p>
            <a:pPr marL="0" indent="0" algn="r">
              <a:buNone/>
            </a:pPr>
            <a:endParaRPr lang="fa-IR" dirty="0"/>
          </a:p>
          <a:p>
            <a:pPr marL="0" indent="0" algn="r">
              <a:buNone/>
            </a:pPr>
            <a:endParaRPr lang="fa-IR" dirty="0" smtClean="0"/>
          </a:p>
          <a:p>
            <a:pPr marL="0" indent="0" algn="r">
              <a:buNone/>
            </a:pPr>
            <a:endParaRPr lang="fa-IR" dirty="0"/>
          </a:p>
          <a:p>
            <a:pPr marL="0" indent="0" algn="r">
              <a:buNone/>
            </a:pPr>
            <a:endParaRPr lang="fa-IR" dirty="0" smtClean="0"/>
          </a:p>
          <a:p>
            <a:pPr marL="0" indent="0" algn="r">
              <a:buNone/>
            </a:pPr>
            <a:endParaRPr lang="en-US" dirty="0"/>
          </a:p>
        </p:txBody>
      </p:sp>
      <p:sp>
        <p:nvSpPr>
          <p:cNvPr id="6" name="Text Placeholder 5"/>
          <p:cNvSpPr>
            <a:spLocks noGrp="1"/>
          </p:cNvSpPr>
          <p:nvPr>
            <p:ph type="body" sz="quarter" idx="3"/>
          </p:nvPr>
        </p:nvSpPr>
        <p:spPr/>
        <p:txBody>
          <a:bodyPr/>
          <a:lstStyle/>
          <a:p>
            <a:r>
              <a:rPr lang="fa-IR" sz="1600" dirty="0"/>
              <a:t>مثالی از نمودار </a:t>
            </a:r>
            <a:r>
              <a:rPr lang="fa-IR" sz="1600" dirty="0" smtClean="0"/>
              <a:t>ماهیت </a:t>
            </a:r>
            <a:r>
              <a:rPr lang="fa-IR" sz="1600" dirty="0"/>
              <a:t>گیرنده گرداننده با الگوی شانه و باز</a:t>
            </a:r>
            <a:endParaRPr lang="en-US" sz="1600" dirty="0"/>
          </a:p>
        </p:txBody>
      </p:sp>
      <p:sp>
        <p:nvSpPr>
          <p:cNvPr id="7" name="Content Placeholder 6"/>
          <p:cNvSpPr>
            <a:spLocks noGrp="1"/>
          </p:cNvSpPr>
          <p:nvPr>
            <p:ph sz="quarter" idx="4"/>
          </p:nvPr>
        </p:nvSpPr>
        <p:spPr/>
        <p:txBody>
          <a:bodyPr/>
          <a:lstStyle/>
          <a:p>
            <a:endParaRPr lang="en-US"/>
          </a:p>
        </p:txBody>
      </p:sp>
      <p:pic>
        <p:nvPicPr>
          <p:cNvPr id="4" name="Picture 2" descr="There are two figures on this slide.  The upper one is an example of a forest plot of sensitivity and specificity for each study with their confidence intervals.  It allows one to visually see the variability, or lack of, between studies.  Below is an example of an ROC graph with the shoulder arm pattern that is indicative of a threshold effect.  Increasing the threshold decreases the sensitivity but increases the specificity. "/>
          <p:cNvPicPr>
            <a:picLocks noChangeAspect="1" noChangeArrowheads="1"/>
          </p:cNvPicPr>
          <p:nvPr/>
        </p:nvPicPr>
        <p:blipFill>
          <a:blip r:embed="rId2">
            <a:extLst>
              <a:ext uri="{28A0092B-C50C-407E-A947-70E740481C1C}">
                <a14:useLocalDpi xmlns:a14="http://schemas.microsoft.com/office/drawing/2010/main" val="0"/>
              </a:ext>
            </a:extLst>
          </a:blip>
          <a:srcRect l="7797" t="45372" b="30101"/>
          <a:stretch>
            <a:fillRect/>
          </a:stretch>
        </p:blipFill>
        <p:spPr bwMode="auto">
          <a:xfrm>
            <a:off x="5254626" y="3115733"/>
            <a:ext cx="55626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stretch>
            <a:fillRect/>
          </a:stretch>
        </p:blipFill>
        <p:spPr>
          <a:xfrm>
            <a:off x="2178524" y="3067920"/>
            <a:ext cx="2621507" cy="2444708"/>
          </a:xfrm>
          <a:prstGeom prst="rect">
            <a:avLst/>
          </a:prstGeom>
        </p:spPr>
      </p:pic>
    </p:spTree>
    <p:extLst>
      <p:ext uri="{BB962C8B-B14F-4D97-AF65-F5344CB8AC3E}">
        <p14:creationId xmlns:p14="http://schemas.microsoft.com/office/powerpoint/2010/main" val="2433738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پیش زمینه</a:t>
            </a:r>
            <a:endParaRPr lang="en-US" dirty="0"/>
          </a:p>
        </p:txBody>
      </p:sp>
      <p:sp>
        <p:nvSpPr>
          <p:cNvPr id="3" name="Content Placeholder 2"/>
          <p:cNvSpPr>
            <a:spLocks noGrp="1"/>
          </p:cNvSpPr>
          <p:nvPr>
            <p:ph idx="1"/>
          </p:nvPr>
        </p:nvSpPr>
        <p:spPr/>
        <p:txBody>
          <a:bodyPr/>
          <a:lstStyle/>
          <a:p>
            <a:pPr marL="0" indent="0" algn="r">
              <a:buNone/>
            </a:pPr>
            <a:r>
              <a:rPr lang="fa-IR" dirty="0" smtClean="0"/>
              <a:t>این واحد بر روی این تمرکز می‌کند که چگونه باید یک </a:t>
            </a:r>
            <a:r>
              <a:rPr lang="fa-IR" dirty="0" smtClean="0"/>
              <a:t>فراتحلیل </a:t>
            </a:r>
            <a:r>
              <a:rPr lang="fa-IR" dirty="0" smtClean="0"/>
              <a:t>را با ارجاع به «استاندارد طلایی» هدایت کرد.</a:t>
            </a:r>
          </a:p>
          <a:p>
            <a:pPr marL="0" indent="0" algn="r">
              <a:buNone/>
            </a:pPr>
            <a:r>
              <a:rPr lang="fa-IR" dirty="0"/>
              <a:t> </a:t>
            </a:r>
            <a:r>
              <a:rPr lang="fa-IR" dirty="0" smtClean="0"/>
              <a:t>     واحد 9 درباره‌ی این بحث می‌کند که چگونه وقتی ارجاع به «استاندارد طلایی وجود ندارد یک </a:t>
            </a:r>
            <a:r>
              <a:rPr lang="fa-IR" dirty="0" smtClean="0"/>
              <a:t>فراتحلیل </a:t>
            </a:r>
            <a:r>
              <a:rPr lang="fa-IR" dirty="0" smtClean="0"/>
              <a:t>را هدایت کرد.</a:t>
            </a:r>
          </a:p>
          <a:p>
            <a:pPr marL="0" indent="0" algn="r">
              <a:buNone/>
            </a:pPr>
            <a:r>
              <a:rPr lang="fa-IR" dirty="0" smtClean="0"/>
              <a:t>در مروری سیستمیک دو هدف در یک </a:t>
            </a:r>
            <a:r>
              <a:rPr lang="fa-IR" dirty="0" smtClean="0"/>
              <a:t>فراتحلیل </a:t>
            </a:r>
            <a:r>
              <a:rPr lang="fa-IR" dirty="0" smtClean="0"/>
              <a:t>وجود دارد:</a:t>
            </a:r>
          </a:p>
          <a:p>
            <a:pPr marL="0" indent="0" algn="r">
              <a:buNone/>
            </a:pPr>
            <a:r>
              <a:rPr lang="fa-IR" dirty="0" smtClean="0"/>
              <a:t>1- ارائه‌ی خلاصه کمیت‌های کلیدی را تخمین می‌زند</a:t>
            </a:r>
          </a:p>
          <a:p>
            <a:pPr marL="0" indent="0" algn="r">
              <a:buNone/>
            </a:pPr>
            <a:r>
              <a:rPr lang="fa-IR" dirty="0" smtClean="0"/>
              <a:t>2- دوگانگی‌های مشاهده شده در نتایج مطالعات و همچنین مرورها را توضیح می‌دهد</a:t>
            </a:r>
          </a:p>
          <a:p>
            <a:pPr marL="0" indent="0" algn="r">
              <a:buNone/>
            </a:pPr>
            <a:r>
              <a:rPr lang="fa-IR" dirty="0" smtClean="0"/>
              <a:t>یک </a:t>
            </a:r>
            <a:r>
              <a:rPr lang="fa-IR" dirty="0" smtClean="0"/>
              <a:t>فراتحلیل </a:t>
            </a:r>
            <a:r>
              <a:rPr lang="fa-IR" dirty="0" smtClean="0"/>
              <a:t>برای مرورهای سیستمیک تست‌های پزشکی، بر روی ساخت داده از اجرای تست‌ها تمرکز می‌کند.  </a:t>
            </a:r>
          </a:p>
          <a:p>
            <a:pPr marL="0" indent="0" algn="r">
              <a:buNone/>
            </a:pPr>
            <a:endParaRPr lang="en-US" dirty="0"/>
          </a:p>
        </p:txBody>
      </p:sp>
    </p:spTree>
    <p:extLst>
      <p:ext uri="{BB962C8B-B14F-4D97-AF65-F5344CB8AC3E}">
        <p14:creationId xmlns:p14="http://schemas.microsoft.com/office/powerpoint/2010/main" val="1418072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مرحله 2: </a:t>
            </a:r>
            <a:r>
              <a:rPr lang="fa-IR" dirty="0" smtClean="0"/>
              <a:t>فراتحلیل </a:t>
            </a:r>
            <a:r>
              <a:rPr lang="fa-IR" dirty="0" smtClean="0"/>
              <a:t>چندمتغیری (وقتی هر مطالعه یک آستانه را گزارش می‌کند) </a:t>
            </a:r>
            <a:endParaRPr lang="en-US" dirty="0"/>
          </a:p>
        </p:txBody>
      </p:sp>
      <p:sp>
        <p:nvSpPr>
          <p:cNvPr id="3" name="Content Placeholder 2"/>
          <p:cNvSpPr>
            <a:spLocks noGrp="1"/>
          </p:cNvSpPr>
          <p:nvPr>
            <p:ph idx="1"/>
          </p:nvPr>
        </p:nvSpPr>
        <p:spPr/>
        <p:txBody>
          <a:bodyPr/>
          <a:lstStyle/>
          <a:p>
            <a:pPr marL="0" indent="0" algn="r">
              <a:buNone/>
            </a:pPr>
            <a:r>
              <a:rPr lang="fa-IR" dirty="0" smtClean="0"/>
              <a:t>یک هدف مجموع دوبعدی را با استفاده از مدل </a:t>
            </a:r>
            <a:r>
              <a:rPr lang="fa-IR" dirty="0" smtClean="0"/>
              <a:t>فراتحلیل </a:t>
            </a:r>
            <a:r>
              <a:rPr lang="fa-IR" dirty="0" smtClean="0"/>
              <a:t>به دست آورید (حساسیت، اختصاصیت) ترجیحا با استفاده از خطای دو قسمتی</a:t>
            </a:r>
          </a:p>
          <a:p>
            <a:pPr marL="0" indent="0" algn="r">
              <a:buNone/>
            </a:pPr>
            <a:r>
              <a:rPr lang="fa-IR" dirty="0" smtClean="0"/>
              <a:t>مرزهای مجموع را با استفاده از مدل‌های </a:t>
            </a:r>
            <a:r>
              <a:rPr lang="fa-IR" dirty="0" smtClean="0"/>
              <a:t>فراتحلیلی </a:t>
            </a:r>
            <a:r>
              <a:rPr lang="fa-IR" dirty="0" smtClean="0"/>
              <a:t>چندمتغیری به دست آورید.</a:t>
            </a:r>
          </a:p>
          <a:p>
            <a:pPr marL="0" indent="0" algn="r">
              <a:buNone/>
            </a:pPr>
            <a:r>
              <a:rPr lang="fa-IR" dirty="0"/>
              <a:t> </a:t>
            </a:r>
            <a:r>
              <a:rPr lang="fa-IR" dirty="0" smtClean="0"/>
              <a:t>    ارزیابی مرزمجموع به صورت «خودکار» «اثر آستانه‌ای» نیست به خصوص اگر رابطه‌ی مستقیمی بین حساسیت و اختصاصیت در مطالعات وجود داشته باشد</a:t>
            </a:r>
          </a:p>
          <a:p>
            <a:pPr marL="0" indent="0" algn="r">
              <a:buNone/>
            </a:pPr>
            <a:r>
              <a:rPr lang="fa-IR" dirty="0" smtClean="0"/>
              <a:t>اگر بیش از یک آستانه به ازای هر مطالعه گزارش شود، داخل کردن همه‌ی آنها در پردازش چه کیفی(با استفاده از نمودارها) و چه کمّی(با استفاده از متدهای مناسب) را در نظر بگیرید.</a:t>
            </a:r>
            <a:endParaRPr lang="en-US" dirty="0"/>
          </a:p>
        </p:txBody>
      </p:sp>
    </p:spTree>
    <p:extLst>
      <p:ext uri="{BB962C8B-B14F-4D97-AF65-F5344CB8AC3E}">
        <p14:creationId xmlns:p14="http://schemas.microsoft.com/office/powerpoint/2010/main" val="2716496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مرحله‌ی سوم: ناهمگونی‌های بین مطالعات را جست‌و‌جو کنید</a:t>
            </a:r>
            <a:endParaRPr lang="en-US" dirty="0"/>
          </a:p>
        </p:txBody>
      </p:sp>
      <p:sp>
        <p:nvSpPr>
          <p:cNvPr id="3" name="Content Placeholder 2"/>
          <p:cNvSpPr>
            <a:spLocks noGrp="1"/>
          </p:cNvSpPr>
          <p:nvPr>
            <p:ph idx="1"/>
          </p:nvPr>
        </p:nvSpPr>
        <p:spPr/>
        <p:txBody>
          <a:bodyPr>
            <a:normAutofit fontScale="92500" lnSpcReduction="20000"/>
          </a:bodyPr>
          <a:lstStyle/>
          <a:p>
            <a:pPr marL="0" indent="0" algn="r">
              <a:buNone/>
            </a:pPr>
            <a:endParaRPr lang="fa-IR" dirty="0" smtClean="0"/>
          </a:p>
          <a:p>
            <a:pPr marL="0" indent="0" algn="r">
              <a:buNone/>
            </a:pPr>
            <a:endParaRPr lang="fa-IR" dirty="0"/>
          </a:p>
          <a:p>
            <a:pPr marL="0" indent="0" algn="r">
              <a:buNone/>
            </a:pPr>
            <a:r>
              <a:rPr lang="fa-IR" dirty="0"/>
              <a:t>اجازه‌ی ارزیابی مستقیم ناهمگونی در دقت و صحت و پارامترهای آستانه‌ای را می‌دهد.</a:t>
            </a:r>
            <a:r>
              <a:rPr lang="en-US" dirty="0"/>
              <a:t>HSROC</a:t>
            </a:r>
            <a:r>
              <a:rPr lang="fa-IR" dirty="0"/>
              <a:t>مدل </a:t>
            </a:r>
            <a:endParaRPr lang="en-US" dirty="0"/>
          </a:p>
          <a:p>
            <a:pPr marL="0" indent="0" algn="r">
              <a:buNone/>
            </a:pPr>
            <a:r>
              <a:rPr lang="fa-IR" dirty="0"/>
              <a:t>مدل‌های دومتغیری اجازه ارزیابی مستقیم حساسیت و اختصاصیت را می‌دهند.</a:t>
            </a:r>
          </a:p>
          <a:p>
            <a:pPr marL="0" indent="0" algn="r">
              <a:buNone/>
            </a:pPr>
            <a:r>
              <a:rPr lang="fa-IR" dirty="0"/>
              <a:t>کواریانس‌های اضافه‌شده که دقت مطالعات را کاهش می‌دهند ممکن است نیاز باشد هنگام خلاصه سازی مطالعات بررسی شوند.</a:t>
            </a:r>
          </a:p>
          <a:p>
            <a:pPr marL="0" indent="0" algn="r">
              <a:buNone/>
            </a:pPr>
            <a:r>
              <a:rPr lang="fa-IR" dirty="0"/>
              <a:t>تعدادی از منابع معمول ناهمگونی:</a:t>
            </a:r>
          </a:p>
          <a:p>
            <a:pPr marL="0" indent="0" algn="r">
              <a:buNone/>
            </a:pPr>
            <a:r>
              <a:rPr lang="fa-IR" dirty="0"/>
              <a:t>جمعیت/انتخاب بیمار</a:t>
            </a:r>
          </a:p>
          <a:p>
            <a:pPr marL="0" indent="0" algn="r">
              <a:buNone/>
            </a:pPr>
            <a:r>
              <a:rPr lang="fa-IR" dirty="0"/>
              <a:t>متدهای ثبت/ارزیابی نتایج</a:t>
            </a:r>
          </a:p>
          <a:p>
            <a:pPr marL="0" indent="0" algn="r">
              <a:buNone/>
            </a:pPr>
            <a:r>
              <a:rPr lang="fa-IR" dirty="0"/>
              <a:t>تنظیمات بالینی</a:t>
            </a:r>
          </a:p>
          <a:p>
            <a:pPr marL="0" indent="0" algn="r">
              <a:buNone/>
            </a:pPr>
            <a:r>
              <a:rPr lang="fa-IR" dirty="0"/>
              <a:t>شدت بیماری</a:t>
            </a:r>
          </a:p>
          <a:p>
            <a:pPr marL="0" indent="0" algn="r">
              <a:buNone/>
            </a:pPr>
            <a:endParaRPr lang="fa-IR" dirty="0"/>
          </a:p>
          <a:p>
            <a:pPr marL="0" indent="0" algn="r">
              <a:buNone/>
            </a:pPr>
            <a:endParaRPr lang="fa-IR" dirty="0"/>
          </a:p>
          <a:p>
            <a:pPr marL="0" indent="0" algn="r">
              <a:buNone/>
            </a:pPr>
            <a:endParaRPr lang="fa-IR" dirty="0"/>
          </a:p>
          <a:p>
            <a:pPr marL="0" indent="0" algn="r">
              <a:buNone/>
            </a:pPr>
            <a:endParaRPr lang="en-US" dirty="0"/>
          </a:p>
          <a:p>
            <a:pPr marL="0" indent="0" algn="r">
              <a:buNone/>
            </a:pPr>
            <a:endParaRPr lang="en-US" dirty="0"/>
          </a:p>
        </p:txBody>
      </p:sp>
    </p:spTree>
    <p:extLst>
      <p:ext uri="{BB962C8B-B14F-4D97-AF65-F5344CB8AC3E}">
        <p14:creationId xmlns:p14="http://schemas.microsoft.com/office/powerpoint/2010/main" val="2221836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 برای تشخیص ترومبوآمبولی وریدی </a:t>
            </a:r>
            <a:r>
              <a:rPr lang="en-US" dirty="0"/>
              <a:t>D-dimer</a:t>
            </a:r>
            <a:r>
              <a:rPr lang="fa-IR" dirty="0"/>
              <a:t> مثال 1: آزمون </a:t>
            </a:r>
            <a:r>
              <a:rPr lang="fa-IR" dirty="0" smtClean="0"/>
              <a:t/>
            </a:r>
            <a:br>
              <a:rPr lang="fa-IR" dirty="0" smtClean="0"/>
            </a:br>
            <a:r>
              <a:rPr lang="fa-IR" dirty="0" smtClean="0"/>
              <a:t>(1از4)</a:t>
            </a:r>
            <a:endParaRPr lang="en-US" dirty="0"/>
          </a:p>
        </p:txBody>
      </p:sp>
      <p:sp>
        <p:nvSpPr>
          <p:cNvPr id="3" name="Content Placeholder 2"/>
          <p:cNvSpPr>
            <a:spLocks noGrp="1"/>
          </p:cNvSpPr>
          <p:nvPr>
            <p:ph idx="1"/>
          </p:nvPr>
        </p:nvSpPr>
        <p:spPr/>
        <p:txBody>
          <a:bodyPr/>
          <a:lstStyle/>
          <a:p>
            <a:pPr marL="0" indent="0" algn="r">
              <a:buNone/>
            </a:pPr>
            <a:r>
              <a:rPr lang="fa-IR" dirty="0" smtClean="0"/>
              <a:t>نمودارهای جنگلی حساسیت، اختصاصیت و ضریب‌های احتمال</a:t>
            </a:r>
          </a:p>
          <a:p>
            <a:pPr marL="0" indent="0" algn="r">
              <a:buNone/>
            </a:pPr>
            <a:endParaRPr lang="fa-IR" dirty="0"/>
          </a:p>
          <a:p>
            <a:pPr marL="0" indent="0" algn="r">
              <a:buNone/>
            </a:pPr>
            <a:endParaRPr lang="fa-IR" dirty="0" smtClean="0"/>
          </a:p>
          <a:p>
            <a:pPr marL="0" indent="0" algn="r">
              <a:buNone/>
            </a:pPr>
            <a:endParaRPr lang="fa-IR" dirty="0"/>
          </a:p>
          <a:p>
            <a:pPr marL="0" indent="0" algn="r">
              <a:buNone/>
            </a:pPr>
            <a:endParaRPr lang="fa-IR" dirty="0" smtClean="0"/>
          </a:p>
          <a:p>
            <a:pPr marL="0" indent="0" algn="r">
              <a:buNone/>
            </a:pPr>
            <a:endParaRPr lang="fa-IR" dirty="0"/>
          </a:p>
          <a:p>
            <a:pPr marL="0" indent="0" algn="r">
              <a:buNone/>
            </a:pPr>
            <a:endParaRPr lang="fa-IR" dirty="0" smtClean="0"/>
          </a:p>
        </p:txBody>
      </p:sp>
      <p:sp>
        <p:nvSpPr>
          <p:cNvPr id="4" name="Text Placeholder 3"/>
          <p:cNvSpPr>
            <a:spLocks noGrp="1"/>
          </p:cNvSpPr>
          <p:nvPr>
            <p:ph type="body" sz="half" idx="2"/>
          </p:nvPr>
        </p:nvSpPr>
        <p:spPr/>
        <p:txBody>
          <a:bodyPr/>
          <a:lstStyle/>
          <a:p>
            <a:pPr algn="r"/>
            <a:r>
              <a:rPr lang="fa-IR" dirty="0"/>
              <a:t>دی-دایمرها قطعات اختصاصی دژنراسیون فیبرین هستند.</a:t>
            </a:r>
          </a:p>
          <a:p>
            <a:pPr algn="r"/>
            <a:r>
              <a:rPr lang="fa-IR" dirty="0"/>
              <a:t> برای تشخیص ترومبوآمبولی وریدی اندازه گرفته می‌شوند.</a:t>
            </a:r>
            <a:r>
              <a:rPr lang="en-US" dirty="0"/>
              <a:t>ELISA</a:t>
            </a:r>
            <a:r>
              <a:rPr lang="fa-IR" dirty="0"/>
              <a:t> آنها با استفاده از روش </a:t>
            </a:r>
          </a:p>
          <a:p>
            <a:endParaRPr lang="en-US" dirty="0"/>
          </a:p>
        </p:txBody>
      </p:sp>
      <p:pic>
        <p:nvPicPr>
          <p:cNvPr id="6" name="Picture 2" descr="This figure shows the forest plots of sensitivity, specificity, and likelihood ratios for all of the studies in the review.  It allows the reader to visually see the agreement or lack of agreement between the studies.  These are example results of a meta-analysis using the steps we discussed."/>
          <p:cNvPicPr>
            <a:picLocks noChangeAspect="1" noChangeArrowheads="1"/>
          </p:cNvPicPr>
          <p:nvPr/>
        </p:nvPicPr>
        <p:blipFill>
          <a:blip r:embed="rId2" cstate="print">
            <a:extLst>
              <a:ext uri="{28A0092B-C50C-407E-A947-70E740481C1C}">
                <a14:useLocalDpi xmlns:a14="http://schemas.microsoft.com/office/drawing/2010/main" val="0"/>
              </a:ext>
            </a:extLst>
          </a:blip>
          <a:srcRect l="8406" t="44872"/>
          <a:stretch>
            <a:fillRect/>
          </a:stretch>
        </p:blipFill>
        <p:spPr bwMode="auto">
          <a:xfrm>
            <a:off x="5294314" y="2413001"/>
            <a:ext cx="4876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369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 برای تشخیص ترومبوآمبولی وریدی </a:t>
            </a:r>
            <a:r>
              <a:rPr lang="en-US" dirty="0"/>
              <a:t>D-dimer</a:t>
            </a:r>
            <a:r>
              <a:rPr lang="fa-IR" dirty="0"/>
              <a:t> مثال 1: آزمون </a:t>
            </a:r>
            <a:br>
              <a:rPr lang="fa-IR" dirty="0"/>
            </a:br>
            <a:r>
              <a:rPr lang="fa-IR" dirty="0" smtClean="0"/>
              <a:t>(2 از4</a:t>
            </a:r>
            <a:r>
              <a:rPr lang="fa-IR" dirty="0"/>
              <a:t>)</a:t>
            </a:r>
            <a:endParaRPr lang="en-US" dirty="0"/>
          </a:p>
        </p:txBody>
      </p:sp>
      <p:sp>
        <p:nvSpPr>
          <p:cNvPr id="3" name="Content Placeholder 2"/>
          <p:cNvSpPr>
            <a:spLocks noGrp="1"/>
          </p:cNvSpPr>
          <p:nvPr>
            <p:ph idx="1"/>
          </p:nvPr>
        </p:nvSpPr>
        <p:spPr/>
        <p:txBody>
          <a:bodyPr/>
          <a:lstStyle/>
          <a:p>
            <a:pPr marL="0" indent="0" algn="r">
              <a:buNone/>
            </a:pPr>
            <a:r>
              <a:rPr lang="fa-IR" dirty="0" smtClean="0"/>
              <a:t>نمودار جنگلی ناهمگونی بیشتری در حساسیت/اختصاصیت نشان می‌دهند تا ضریب احتمال.</a:t>
            </a:r>
          </a:p>
          <a:p>
            <a:pPr marL="0" indent="0" algn="r">
              <a:buNone/>
            </a:pPr>
            <a:r>
              <a:rPr lang="fa-IR" dirty="0"/>
              <a:t> </a:t>
            </a:r>
            <a:r>
              <a:rPr lang="fa-IR" dirty="0" smtClean="0"/>
              <a:t>      با آزمون ناهمگونی عادی ثبت می‌شود</a:t>
            </a:r>
          </a:p>
          <a:p>
            <a:pPr marL="0" indent="0" algn="r">
              <a:buNone/>
            </a:pPr>
            <a:r>
              <a:rPr lang="fa-IR" dirty="0"/>
              <a:t> </a:t>
            </a:r>
            <a:r>
              <a:rPr lang="fa-IR" dirty="0" smtClean="0"/>
              <a:t>     ممکن است یک اثر آستانه‌ای باشد</a:t>
            </a:r>
          </a:p>
          <a:p>
            <a:pPr marL="0" indent="0" algn="r">
              <a:buNone/>
            </a:pPr>
            <a:r>
              <a:rPr lang="fa-IR" dirty="0"/>
              <a:t> </a:t>
            </a:r>
            <a:r>
              <a:rPr lang="fa-IR" dirty="0" smtClean="0"/>
              <a:t>     به دلیل تنوع آستانه‌هایی که در هر مطالعه استفاده می‌شود، جمع‌بندی اجرای تست با استفاده از نمودار ماهیت سازی گیرنده گرداننده جمع‌بندی سلسله مراتبی، اطلاعات بیشتری از جمع‌بندی حساسیت و اختصاصیت به دست می‌دهد.  </a:t>
            </a:r>
            <a:endParaRPr lang="en-US" dirty="0"/>
          </a:p>
        </p:txBody>
      </p:sp>
    </p:spTree>
    <p:extLst>
      <p:ext uri="{BB962C8B-B14F-4D97-AF65-F5344CB8AC3E}">
        <p14:creationId xmlns:p14="http://schemas.microsoft.com/office/powerpoint/2010/main" val="2297904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D-dimer</a:t>
            </a:r>
            <a:r>
              <a:rPr lang="fa-IR" dirty="0" smtClean="0"/>
              <a:t> </a:t>
            </a:r>
            <a:r>
              <a:rPr lang="fa-IR" dirty="0"/>
              <a:t>مثال 1: آزمون </a:t>
            </a:r>
            <a:br>
              <a:rPr lang="fa-IR" dirty="0"/>
            </a:br>
            <a:r>
              <a:rPr lang="fa-IR" dirty="0" smtClean="0"/>
              <a:t>برای </a:t>
            </a:r>
            <a:r>
              <a:rPr lang="fa-IR" dirty="0"/>
              <a:t>تشخیص ترومبوآمبولی وریدی </a:t>
            </a:r>
            <a:r>
              <a:rPr lang="fa-IR" dirty="0" smtClean="0"/>
              <a:t>(3 از 4)</a:t>
            </a:r>
            <a:endParaRPr lang="en-US" dirty="0"/>
          </a:p>
        </p:txBody>
      </p:sp>
      <p:sp>
        <p:nvSpPr>
          <p:cNvPr id="3" name="Content Placeholder 2"/>
          <p:cNvSpPr>
            <a:spLocks noGrp="1"/>
          </p:cNvSpPr>
          <p:nvPr>
            <p:ph idx="1"/>
          </p:nvPr>
        </p:nvSpPr>
        <p:spPr/>
        <p:txBody>
          <a:bodyPr/>
          <a:lstStyle/>
          <a:p>
            <a:pPr marL="0" indent="0" algn="r">
              <a:buNone/>
            </a:pPr>
            <a:endParaRPr lang="fa-IR" dirty="0" smtClean="0"/>
          </a:p>
          <a:p>
            <a:pPr marL="0" indent="0" algn="r">
              <a:buNone/>
            </a:pPr>
            <a:endParaRPr lang="fa-IR" dirty="0"/>
          </a:p>
          <a:p>
            <a:pPr marL="0" indent="0" algn="r">
              <a:buNone/>
            </a:pPr>
            <a:endParaRPr lang="fa-IR" dirty="0" smtClean="0"/>
          </a:p>
          <a:p>
            <a:pPr marL="0" indent="0" algn="r">
              <a:buNone/>
            </a:pPr>
            <a:endParaRPr lang="fa-IR" dirty="0"/>
          </a:p>
          <a:p>
            <a:pPr marL="0" indent="0" algn="r">
              <a:buNone/>
            </a:pPr>
            <a:r>
              <a:rPr lang="fa-IR" dirty="0" smtClean="0"/>
              <a:t> تستهای</a:t>
            </a:r>
            <a:r>
              <a:rPr lang="en-US" dirty="0" smtClean="0"/>
              <a:t>HSROC</a:t>
            </a:r>
            <a:r>
              <a:rPr lang="fa-IR" dirty="0" smtClean="0"/>
              <a:t> نمودار </a:t>
            </a:r>
          </a:p>
          <a:p>
            <a:pPr marL="0" indent="0" algn="r">
              <a:buNone/>
            </a:pPr>
            <a:r>
              <a:rPr lang="en-US" dirty="0" smtClean="0"/>
              <a:t>D-Dimer</a:t>
            </a:r>
            <a:r>
              <a:rPr lang="fa-IR" dirty="0" smtClean="0"/>
              <a:t> </a:t>
            </a:r>
          </a:p>
          <a:p>
            <a:pPr marL="0" indent="0" algn="r">
              <a:buNone/>
            </a:pPr>
            <a:r>
              <a:rPr lang="fa-IR" dirty="0" smtClean="0"/>
              <a:t>با استفاده از بالاترین آستانه</a:t>
            </a:r>
            <a:endParaRPr lang="fa-IR" dirty="0"/>
          </a:p>
          <a:p>
            <a:pPr marL="0" indent="0" algn="r">
              <a:buNone/>
            </a:pPr>
            <a:endParaRPr lang="fa-IR" dirty="0" smtClean="0"/>
          </a:p>
        </p:txBody>
      </p:sp>
      <p:sp>
        <p:nvSpPr>
          <p:cNvPr id="4" name="Text Placeholder 3"/>
          <p:cNvSpPr>
            <a:spLocks noGrp="1"/>
          </p:cNvSpPr>
          <p:nvPr>
            <p:ph type="body" sz="half" idx="2"/>
          </p:nvPr>
        </p:nvSpPr>
        <p:spPr/>
        <p:txBody>
          <a:bodyPr>
            <a:normAutofit lnSpcReduction="10000"/>
          </a:bodyPr>
          <a:lstStyle/>
          <a:p>
            <a:pPr algn="r"/>
            <a:r>
              <a:rPr lang="fa-IR" dirty="0"/>
              <a:t>الگوی شانه و بازو اثر آستانه‌ای را نمایش می‌دهد.</a:t>
            </a:r>
          </a:p>
          <a:p>
            <a:pPr algn="r"/>
            <a:r>
              <a:rPr lang="fa-IR" dirty="0"/>
              <a:t>مکان نقاط در قسمت سایه‌زده شده مکان ماهیت سازی گیرننده گرداننده نشان دهنده‌ی حساسیت بالا و اختصاصیت پایین است.</a:t>
            </a:r>
          </a:p>
          <a:p>
            <a:pPr algn="r"/>
            <a:r>
              <a:rPr lang="fa-IR" dirty="0"/>
              <a:t>تست نتایج منفی کاذب را کاهش می‌دهد و برای رد کردن بیماری مفید است.</a:t>
            </a:r>
            <a:endParaRPr lang="en-US" dirty="0"/>
          </a:p>
          <a:p>
            <a:endParaRPr lang="en-US" dirty="0"/>
          </a:p>
        </p:txBody>
      </p:sp>
      <p:pic>
        <p:nvPicPr>
          <p:cNvPr id="5" name="Picture 2" descr="This figure is the HSROC plot of the D-dimer tests using the highest thresholds reported showing the shoulder arm that is indicative of a threshold effect.  This means that as sensitivity increased, specificity decreased.  On this plot there is a cluster of tests that have higher sensitivity, but lower specificity that minimizes false negatives and is good for ruling out disease.  "/>
          <p:cNvPicPr>
            <a:picLocks noChangeAspect="1" noChangeArrowheads="1"/>
          </p:cNvPicPr>
          <p:nvPr/>
        </p:nvPicPr>
        <p:blipFill>
          <a:blip r:embed="rId2">
            <a:extLst>
              <a:ext uri="{28A0092B-C50C-407E-A947-70E740481C1C}">
                <a14:useLocalDpi xmlns:a14="http://schemas.microsoft.com/office/drawing/2010/main" val="0"/>
              </a:ext>
            </a:extLst>
          </a:blip>
          <a:srcRect t="10258" r="57498"/>
          <a:stretch>
            <a:fillRect/>
          </a:stretch>
        </p:blipFill>
        <p:spPr bwMode="auto">
          <a:xfrm>
            <a:off x="5294313" y="2046288"/>
            <a:ext cx="3087687"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805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870" y="1576317"/>
            <a:ext cx="3680885" cy="1624084"/>
          </a:xfrm>
        </p:spPr>
        <p:txBody>
          <a:bodyPr/>
          <a:lstStyle/>
          <a:p>
            <a:pPr algn="r"/>
            <a:r>
              <a:rPr lang="en-US" dirty="0" smtClean="0"/>
              <a:t>D-Dimer</a:t>
            </a:r>
            <a:r>
              <a:rPr lang="fa-IR" dirty="0" smtClean="0"/>
              <a:t>مثال 1: آزمون</a:t>
            </a:r>
            <a:r>
              <a:rPr lang="fa-IR" dirty="0"/>
              <a:t/>
            </a:r>
            <a:br>
              <a:rPr lang="fa-IR" dirty="0"/>
            </a:br>
            <a:r>
              <a:rPr lang="fa-IR" dirty="0" smtClean="0"/>
              <a:t>برای </a:t>
            </a:r>
            <a:r>
              <a:rPr lang="fa-IR" dirty="0"/>
              <a:t>تشخیص ترومبوآمبولی وریدی</a:t>
            </a:r>
            <a:endParaRPr lang="en-US" dirty="0"/>
          </a:p>
        </p:txBody>
      </p:sp>
      <p:sp>
        <p:nvSpPr>
          <p:cNvPr id="3" name="Content Placeholder 2"/>
          <p:cNvSpPr>
            <a:spLocks noGrp="1"/>
          </p:cNvSpPr>
          <p:nvPr>
            <p:ph idx="1"/>
          </p:nvPr>
        </p:nvSpPr>
        <p:spPr/>
        <p:txBody>
          <a:bodyPr/>
          <a:lstStyle/>
          <a:p>
            <a:pPr marL="0" indent="0" algn="r">
              <a:buNone/>
            </a:pPr>
            <a:r>
              <a:rPr lang="fa-IR" dirty="0" smtClean="0"/>
              <a:t> دادن خلاصه‌ای از معیارهای پیش‌بینی مثبت و منفی برای این تست به کسب اطلاعات کمک می‌کند.</a:t>
            </a:r>
          </a:p>
          <a:p>
            <a:pPr marL="0" indent="0" algn="r">
              <a:buNone/>
            </a:pPr>
            <a:r>
              <a:rPr lang="fa-IR" dirty="0"/>
              <a:t> </a:t>
            </a:r>
            <a:r>
              <a:rPr lang="fa-IR" dirty="0" smtClean="0"/>
              <a:t>    به جای رنج شیوع معیارها با استفاده از معیار خلاصه حساسیت و اختصاصیت از محاسبات استفاده کنید.</a:t>
            </a:r>
          </a:p>
          <a:p>
            <a:pPr marL="0" indent="0" algn="r">
              <a:buNone/>
            </a:pPr>
            <a:r>
              <a:rPr lang="fa-IR" dirty="0"/>
              <a:t> </a:t>
            </a:r>
            <a:r>
              <a:rPr lang="fa-IR" dirty="0" smtClean="0"/>
              <a:t>    یک معیار پیش‌بینی منفی بالای متضاد به این معنی است که درصد بالایی از افرادی که تستشان منفی شده واقعا بیماری را ندارند.</a:t>
            </a:r>
          </a:p>
          <a:p>
            <a:pPr marL="0" indent="0" algn="r">
              <a:buNone/>
            </a:pPr>
            <a:r>
              <a:rPr lang="fa-IR" dirty="0" smtClean="0"/>
              <a:t>معیارهای پیش‌بینی منفی محاسبه‌شده برای تست دی-دایمر با شیوع ترومبوآمبولی وریدی بین 5 تا 50 درصد</a:t>
            </a:r>
            <a:endParaRPr lang="en-US" dirty="0"/>
          </a:p>
        </p:txBody>
      </p:sp>
      <p:pic>
        <p:nvPicPr>
          <p:cNvPr id="5" name="Picture 4"/>
          <p:cNvPicPr>
            <a:picLocks noChangeAspect="1"/>
          </p:cNvPicPr>
          <p:nvPr/>
        </p:nvPicPr>
        <p:blipFill>
          <a:blip r:embed="rId2"/>
          <a:stretch>
            <a:fillRect/>
          </a:stretch>
        </p:blipFill>
        <p:spPr>
          <a:xfrm>
            <a:off x="403942" y="3445933"/>
            <a:ext cx="3962743" cy="2780017"/>
          </a:xfrm>
          <a:prstGeom prst="rect">
            <a:avLst/>
          </a:prstGeo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670018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مثال 2: اندازه‌گیری‌های پشت هم کراتین کیناز-رشته میوکارد برای تشخیص ایسکمی حاد قلبی (1از3)</a:t>
            </a:r>
            <a:endParaRPr lang="en-US" dirty="0"/>
          </a:p>
        </p:txBody>
      </p:sp>
      <p:sp>
        <p:nvSpPr>
          <p:cNvPr id="3" name="Content Placeholder 2"/>
          <p:cNvSpPr>
            <a:spLocks noGrp="1"/>
          </p:cNvSpPr>
          <p:nvPr>
            <p:ph idx="1"/>
          </p:nvPr>
        </p:nvSpPr>
        <p:spPr/>
        <p:txBody>
          <a:bodyPr/>
          <a:lstStyle/>
          <a:p>
            <a:pPr marL="0" indent="0" algn="r">
              <a:buNone/>
            </a:pPr>
            <a:endParaRPr lang="fa-IR" dirty="0" smtClean="0"/>
          </a:p>
          <a:p>
            <a:pPr marL="0" indent="0" algn="r">
              <a:buNone/>
            </a:pPr>
            <a:endParaRPr lang="fa-IR" dirty="0"/>
          </a:p>
          <a:p>
            <a:pPr marL="0" indent="0" algn="r">
              <a:buNone/>
            </a:pPr>
            <a:r>
              <a:rPr lang="fa-IR" dirty="0"/>
              <a:t> برای تشخیص ایسکمی حاد قلبی در اورژانس استفاده می‌شوند.</a:t>
            </a:r>
            <a:r>
              <a:rPr lang="en-US" dirty="0"/>
              <a:t>(CK-MB)</a:t>
            </a:r>
            <a:r>
              <a:rPr lang="fa-IR" dirty="0"/>
              <a:t> اندازه‌گیری‌های پشت سر هم کراتین کیناز-رشته میوکارد </a:t>
            </a:r>
          </a:p>
          <a:p>
            <a:pPr marL="0" indent="0" algn="r">
              <a:buNone/>
            </a:pPr>
            <a:r>
              <a:rPr lang="fa-IR" dirty="0" smtClean="0"/>
              <a:t>        به مرور زمان پس از بروز علامت افزایش می یابد. </a:t>
            </a:r>
            <a:r>
              <a:rPr lang="en-US" dirty="0" smtClean="0"/>
              <a:t>CK-MB</a:t>
            </a:r>
            <a:r>
              <a:rPr lang="fa-IR" dirty="0" smtClean="0"/>
              <a:t>سطوح خونی </a:t>
            </a:r>
            <a:endParaRPr lang="en-US" dirty="0"/>
          </a:p>
          <a:p>
            <a:pPr marL="0" indent="0" algn="r">
              <a:buNone/>
            </a:pPr>
            <a:r>
              <a:rPr lang="fa-IR" dirty="0" smtClean="0"/>
              <a:t> را در زمان‌های متفاوت انجام دادند</a:t>
            </a:r>
            <a:r>
              <a:rPr lang="en-US" dirty="0" smtClean="0"/>
              <a:t>CK-MB</a:t>
            </a:r>
            <a:r>
              <a:rPr lang="fa-IR" dirty="0" smtClean="0"/>
              <a:t>14 مورد مطالعه تست </a:t>
            </a:r>
          </a:p>
          <a:p>
            <a:pPr marL="0" indent="0" algn="r">
              <a:buNone/>
            </a:pPr>
            <a:r>
              <a:rPr lang="fa-IR" dirty="0" smtClean="0"/>
              <a:t>       شواهدی مبنی بر ناهمگونی در حساسیت وجود داشت که قابل نسبت دادن به اثر آستانه‌ای نبود.</a:t>
            </a:r>
          </a:p>
          <a:p>
            <a:pPr marL="0" indent="0" algn="r">
              <a:buNone/>
            </a:pPr>
            <a:r>
              <a:rPr lang="fa-IR" dirty="0"/>
              <a:t> </a:t>
            </a:r>
            <a:r>
              <a:rPr lang="fa-IR" dirty="0" smtClean="0"/>
              <a:t>      حساسیت تست با فاصله گرفتن از زمان بروز علامت افزایش پیدا کرد.</a:t>
            </a:r>
          </a:p>
          <a:p>
            <a:pPr marL="0" indent="0" algn="r">
              <a:buNone/>
            </a:pPr>
            <a:r>
              <a:rPr lang="fa-IR" dirty="0"/>
              <a:t> </a:t>
            </a:r>
            <a:r>
              <a:rPr lang="fa-IR" dirty="0" smtClean="0"/>
              <a:t>              تفاوت در حساسیت ممکن است قابل نسبت دادن به زمان باشد؛ برای آزمودن این احتمال، یک مدل </a:t>
            </a:r>
            <a:r>
              <a:rPr lang="fa-IR" dirty="0" smtClean="0"/>
              <a:t>فراتحلیلی </a:t>
            </a:r>
            <a:r>
              <a:rPr lang="fa-IR" dirty="0" smtClean="0"/>
              <a:t>دومتغیری استفاده شد.</a:t>
            </a:r>
            <a:endParaRPr lang="fa-IR" dirty="0"/>
          </a:p>
          <a:p>
            <a:pPr marL="0" indent="0" algn="r">
              <a:buNone/>
            </a:pPr>
            <a:endParaRPr lang="fa-IR" dirty="0" smtClean="0"/>
          </a:p>
          <a:p>
            <a:pPr marL="0" indent="0" algn="r">
              <a:buNone/>
            </a:pPr>
            <a:endParaRPr lang="en-US" dirty="0"/>
          </a:p>
        </p:txBody>
      </p:sp>
    </p:spTree>
    <p:extLst>
      <p:ext uri="{BB962C8B-B14F-4D97-AF65-F5344CB8AC3E}">
        <p14:creationId xmlns:p14="http://schemas.microsoft.com/office/powerpoint/2010/main" val="2428671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a:t>مثال 2: اندازه‌گیری‌های پشت هم کراتین کیناز-رشته میوکارد برای تشخیص ایسکمی قلبی حاد </a:t>
            </a:r>
            <a:r>
              <a:rPr lang="fa-IR" dirty="0" smtClean="0"/>
              <a:t>(2از3</a:t>
            </a:r>
            <a:r>
              <a:rPr lang="fa-IR" dirty="0"/>
              <a:t>)</a:t>
            </a:r>
            <a:br>
              <a:rPr lang="fa-IR" dirty="0"/>
            </a:br>
            <a:r>
              <a:rPr lang="fa-IR" sz="2000" dirty="0"/>
              <a:t>حساسیت با افزایش ساعات از بروز علامت نسبت به اندازه‌گیری قبلی کراتین کیناز-رشته میوکارد افزایش می‌یابد.</a:t>
            </a:r>
            <a:r>
              <a:rPr lang="en-US" dirty="0"/>
              <a:t/>
            </a:r>
            <a:br>
              <a:rPr lang="en-US" dirty="0"/>
            </a:br>
            <a:endParaRPr lang="en-US" dirty="0"/>
          </a:p>
        </p:txBody>
      </p:sp>
      <p:sp>
        <p:nvSpPr>
          <p:cNvPr id="4" name="Text Placeholder 3"/>
          <p:cNvSpPr>
            <a:spLocks noGrp="1"/>
          </p:cNvSpPr>
          <p:nvPr>
            <p:ph type="body" idx="1"/>
          </p:nvPr>
        </p:nvSpPr>
        <p:spPr/>
        <p:txBody>
          <a:bodyPr/>
          <a:lstStyle/>
          <a:p>
            <a:pPr algn="r"/>
            <a:r>
              <a:rPr lang="fa-IR" dirty="0" smtClean="0"/>
              <a:t>ساعات حقیقی</a:t>
            </a:r>
            <a:endParaRPr lang="en-US" dirty="0"/>
          </a:p>
        </p:txBody>
      </p:sp>
      <p:sp>
        <p:nvSpPr>
          <p:cNvPr id="5" name="Text Placeholder 4"/>
          <p:cNvSpPr>
            <a:spLocks noGrp="1"/>
          </p:cNvSpPr>
          <p:nvPr>
            <p:ph type="body" sz="quarter" idx="3"/>
          </p:nvPr>
        </p:nvSpPr>
        <p:spPr/>
        <p:txBody>
          <a:bodyPr/>
          <a:lstStyle/>
          <a:p>
            <a:r>
              <a:rPr lang="fa-IR" dirty="0" smtClean="0"/>
              <a:t>محدوده اطمینان 95%</a:t>
            </a:r>
            <a:endParaRPr lang="en-US" dirty="0"/>
          </a:p>
        </p:txBody>
      </p:sp>
      <p:pic>
        <p:nvPicPr>
          <p:cNvPr id="7" name="Picture 2" descr="the same data points of sensitivity and specificity, but also overlays in different colors the 95% confidence regions for the subgroups of 3 hours or less, and more than 3 hours since onset of symptoms. These estimates were calculated using bivariate meta-regression with time interval as the predictor.  Sensitivity of creatine kinase-MB for diagnosis of acute cardiac ischemia increased with longer hours between symptom onset and measure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r="50000"/>
          <a:stretch>
            <a:fillRect/>
          </a:stretch>
        </p:blipFill>
        <p:spPr bwMode="auto">
          <a:xfrm>
            <a:off x="1653760" y="2870200"/>
            <a:ext cx="3061529"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the same data points of sensitivity and specificity, but also overlays in different colors the 95% confidence regions for the subgroups of 3 hours or less, and more than 3 hours since onset of symptoms. These estimates were calculated using bivariate meta-regression with time interval as the predictor.  Sensitivity of creatine kinase-MB for diagnosis of acute cardiac ischemia increased with longer hours between symptom onset and measurement."/>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l="50000"/>
          <a:stretch>
            <a:fillRect/>
          </a:stretch>
        </p:blipFill>
        <p:spPr bwMode="auto">
          <a:xfrm>
            <a:off x="6790117" y="2870200"/>
            <a:ext cx="3061529"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652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4" descr="This table shows the summary sensitivity and specificity for the studies in the review.  There are separate results listed for studies when the CK-MB was drawn 3 hours or less from symptom onset and when drawn greater than 3 hours from symptom onset.  The summary sensitivity was 80 % when drawn 3 hours or less from symptom onset, and 96% when drawn more than 3 hours from symptom onset.  The summary specificity was 97% for both timeframes of testing.  The P values for the comparison across the separate subgroups of 3 hours or less from symptom onset, or greater than 3 hours, was 0.036 for the summary sensitivity and 0.56 for the summary specificity. "/>
          <p:cNvSpPr>
            <a:spLocks noGrp="1"/>
          </p:cNvSpPr>
          <p:nvPr>
            <p:ph idx="1"/>
          </p:nvPr>
        </p:nvSpPr>
        <p:spPr bwMode="auto">
          <a:xfrm>
            <a:off x="1981200" y="1219200"/>
            <a:ext cx="822960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r">
              <a:buNone/>
            </a:pPr>
            <a:r>
              <a:rPr lang="fa-IR" sz="2000" dirty="0"/>
              <a:t> (متا-پسگرایی دومتغیری) برای مقایسه‌ی مجموع حساسیت و </a:t>
            </a:r>
            <a:r>
              <a:rPr lang="en-US" sz="2000" dirty="0"/>
              <a:t>(HSROC)</a:t>
            </a:r>
            <a:r>
              <a:rPr lang="fa-IR" sz="2000" dirty="0"/>
              <a:t> مدل ماهیت گیرنده گرداننده مجموع سلسله مراتبی </a:t>
            </a:r>
            <a:endParaRPr lang="en-US" sz="2000" dirty="0"/>
          </a:p>
          <a:p>
            <a:pPr marL="0" indent="0" algn="r">
              <a:buNone/>
            </a:pPr>
            <a:r>
              <a:rPr lang="fa-IR" sz="2000" dirty="0"/>
              <a:t>مجموع اختصاصیت با یک متغیر دوتایی برای ثبت زمان‌بندی آخرین اندازه‌گیری کراتین کیناز-رشته میوکاردی استفاده شد (کواریانس دوتایی اثر ثابت)</a:t>
            </a:r>
            <a:endParaRPr lang="en-US" sz="2000" dirty="0"/>
          </a:p>
          <a:p>
            <a:pPr marL="0" indent="0" algn="r">
              <a:buNone/>
            </a:pPr>
            <a:r>
              <a:rPr lang="fa-IR" sz="2000" dirty="0"/>
              <a:t> </a:t>
            </a:r>
            <a:r>
              <a:rPr lang="fa-IR" sz="2000" dirty="0" smtClean="0"/>
              <a:t>فراتحلیل‌ها </a:t>
            </a:r>
            <a:r>
              <a:rPr lang="fa-IR" sz="2000" dirty="0"/>
              <a:t>می‌توانند برای مقایسه دو شاخص تست یا بیشتر استفاده شوند</a:t>
            </a:r>
            <a:r>
              <a:rPr lang="en-US" sz="2000" dirty="0"/>
              <a:t>HSROC/</a:t>
            </a:r>
            <a:r>
              <a:rPr lang="fa-IR" sz="2000" dirty="0"/>
              <a:t>توجه کنید که دومتغیر به درستی اختصاصی شده </a:t>
            </a:r>
            <a:endParaRPr lang="en-US" sz="2000" dirty="0"/>
          </a:p>
          <a:p>
            <a:pPr marL="0" indent="0" algn="r">
              <a:buNone/>
            </a:pPr>
            <a:endParaRPr lang="fa-IR" sz="2000" dirty="0"/>
          </a:p>
          <a:p>
            <a:pPr marL="0" indent="0" algn="r">
              <a:buNone/>
            </a:pPr>
            <a:endParaRPr lang="en-US" altLang="en-US" sz="2000" dirty="0"/>
          </a:p>
        </p:txBody>
      </p:sp>
      <p:sp>
        <p:nvSpPr>
          <p:cNvPr id="39939" name="Title 1"/>
          <p:cNvSpPr>
            <a:spLocks noGrp="1"/>
          </p:cNvSpPr>
          <p:nvPr>
            <p:ph type="title"/>
          </p:nvPr>
        </p:nvSpPr>
        <p:spPr>
          <a:xfrm>
            <a:off x="1981200" y="130176"/>
            <a:ext cx="8382000" cy="860425"/>
          </a:xfrm>
        </p:spPr>
        <p:txBody>
          <a:bodyPr>
            <a:normAutofit/>
          </a:bodyPr>
          <a:lstStyle/>
          <a:p>
            <a:pPr algn="r"/>
            <a:r>
              <a:rPr lang="fa-IR" sz="2400" dirty="0"/>
              <a:t>مثال 2: اندازه‌گیری‌های پشت هم کراتین کیناز-رشته میوکارد برای تشخیص ایسکمی قلبی حاد (3از3)</a:t>
            </a:r>
            <a:endParaRPr lang="en-US" altLang="en-US" sz="2300" dirty="0"/>
          </a:p>
        </p:txBody>
      </p:sp>
      <p:sp>
        <p:nvSpPr>
          <p:cNvPr id="39940" name="TextBox 4" descr="This table shows the summary sensitivity and specificity for the studies in the review.  There are separate results listed for studies when the CK-MB was drawn 3 hours or less from symptom onset and when drawn greater than 3 hours from symptom onset.  The summary sensitivity was 80 % when drawn 3 hours or less from symptom onset, and 96% when drawn more than 3 hours from symptom onset.  The summary specificity was 97% for both timeframes of testing.  The P values for the comparison across the separate subgroups of 3 hours or less from symptom onset, or greater than 3 hours, was 0.036 for the summary sensitivity and 0.56 for the summary specificity. "/>
          <p:cNvSpPr txBox="1">
            <a:spLocks noChangeArrowheads="1"/>
          </p:cNvSpPr>
          <p:nvPr/>
        </p:nvSpPr>
        <p:spPr bwMode="auto">
          <a:xfrm>
            <a:off x="2209800" y="5562600"/>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alatino Linotype" panose="02040502050505030304" pitchFamily="18" charset="0"/>
                <a:ea typeface="MS PGothic" panose="020B0600070205080204" pitchFamily="34" charset="-128"/>
              </a:defRPr>
            </a:lvl1pPr>
            <a:lvl2pPr marL="742950" indent="-285750" eaLnBrk="0" hangingPunct="0">
              <a:defRPr>
                <a:solidFill>
                  <a:schemeClr val="tx1"/>
                </a:solidFill>
                <a:latin typeface="Palatino Linotype" panose="02040502050505030304" pitchFamily="18" charset="0"/>
                <a:ea typeface="MS PGothic" panose="020B0600070205080204" pitchFamily="34" charset="-128"/>
              </a:defRPr>
            </a:lvl2pPr>
            <a:lvl3pPr marL="1143000" indent="-228600" eaLnBrk="0" hangingPunct="0">
              <a:defRPr>
                <a:solidFill>
                  <a:schemeClr val="tx1"/>
                </a:solidFill>
                <a:latin typeface="Palatino Linotype" panose="02040502050505030304" pitchFamily="18" charset="0"/>
                <a:ea typeface="MS PGothic" panose="020B0600070205080204" pitchFamily="34" charset="-128"/>
              </a:defRPr>
            </a:lvl3pPr>
            <a:lvl4pPr marL="1600200" indent="-228600" eaLnBrk="0" hangingPunct="0">
              <a:defRPr>
                <a:solidFill>
                  <a:schemeClr val="tx1"/>
                </a:solidFill>
                <a:latin typeface="Palatino Linotype" panose="02040502050505030304" pitchFamily="18" charset="0"/>
                <a:ea typeface="MS PGothic" panose="020B0600070205080204" pitchFamily="34" charset="-128"/>
              </a:defRPr>
            </a:lvl4pPr>
            <a:lvl5pPr marL="2057400" indent="-228600" eaLnBrk="0" hangingPunct="0">
              <a:defRPr>
                <a:solidFill>
                  <a:schemeClr val="tx1"/>
                </a:solidFill>
                <a:latin typeface="Palatino Linotype" panose="0204050205050503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9pPr>
          </a:lstStyle>
          <a:p>
            <a:pPr eaLnBrk="1" hangingPunct="1"/>
            <a:r>
              <a:rPr lang="en-US" altLang="en-US" sz="1200">
                <a:solidFill>
                  <a:schemeClr val="bg1"/>
                </a:solidFill>
                <a:latin typeface="Arial" panose="020B0604020202020204" pitchFamily="34" charset="0"/>
                <a:cs typeface="Arial" panose="020B0604020202020204" pitchFamily="34" charset="0"/>
              </a:rPr>
              <a:t>Trikalinos TA, Coleman CI, Griffith L, et al. Meta-analysis of test performance when there is a </a:t>
            </a:r>
            <a:r>
              <a:rPr lang="ja-JP" altLang="en-US" sz="1200">
                <a:solidFill>
                  <a:schemeClr val="bg1"/>
                </a:solidFill>
                <a:latin typeface="Arial" panose="020B0604020202020204" pitchFamily="34" charset="0"/>
                <a:cs typeface="Arial" panose="020B0604020202020204" pitchFamily="34" charset="0"/>
              </a:rPr>
              <a:t>“</a:t>
            </a:r>
            <a:r>
              <a:rPr lang="en-US" altLang="ja-JP" sz="1200">
                <a:solidFill>
                  <a:schemeClr val="bg1"/>
                </a:solidFill>
                <a:latin typeface="Arial" panose="020B0604020202020204" pitchFamily="34" charset="0"/>
                <a:cs typeface="Arial" panose="020B0604020202020204" pitchFamily="34" charset="0"/>
              </a:rPr>
              <a:t>gold standard.</a:t>
            </a:r>
            <a:r>
              <a:rPr lang="ja-JP" altLang="en-US" sz="1200">
                <a:solidFill>
                  <a:schemeClr val="bg1"/>
                </a:solidFill>
                <a:latin typeface="Arial" panose="020B0604020202020204" pitchFamily="34" charset="0"/>
                <a:cs typeface="Arial" panose="020B0604020202020204" pitchFamily="34" charset="0"/>
              </a:rPr>
              <a:t>”</a:t>
            </a:r>
            <a:endParaRPr lang="en-US" altLang="ja-JP" sz="1200">
              <a:solidFill>
                <a:schemeClr val="bg1"/>
              </a:solidFill>
              <a:latin typeface="Arial" panose="020B0604020202020204" pitchFamily="34" charset="0"/>
              <a:cs typeface="Arial" panose="020B0604020202020204" pitchFamily="34" charset="0"/>
            </a:endParaRPr>
          </a:p>
          <a:p>
            <a:pPr eaLnBrk="1" hangingPunct="1"/>
            <a:r>
              <a:rPr lang="en-US" altLang="en-US" sz="1200">
                <a:solidFill>
                  <a:schemeClr val="bg1"/>
                </a:solidFill>
                <a:latin typeface="Arial" panose="020B0604020202020204" pitchFamily="34" charset="0"/>
                <a:cs typeface="Arial" panose="020B0604020202020204" pitchFamily="34" charset="0"/>
              </a:rPr>
              <a:t>In: Methods guide for medical test reviews. Available at www.effectivehealthcare.ahrq.gov/medtestsguide.cfm.</a:t>
            </a:r>
          </a:p>
          <a:p>
            <a:pPr eaLnBrk="1" hangingPunct="1"/>
            <a:r>
              <a:rPr lang="en-US" altLang="en-US" sz="1200">
                <a:solidFill>
                  <a:schemeClr val="bg1"/>
                </a:solidFill>
                <a:latin typeface="Arial" panose="020B0604020202020204" pitchFamily="34" charset="0"/>
                <a:cs typeface="Arial" panose="020B0604020202020204" pitchFamily="34" charset="0"/>
              </a:rPr>
              <a:t>Balk EM, Ioannidis JP, Salem D, et al. Ann Emerg Med 2001 May;37(5):478-94. PMID: 11326184.</a:t>
            </a:r>
          </a:p>
          <a:p>
            <a:pPr eaLnBrk="1" hangingPunct="1"/>
            <a:r>
              <a:rPr lang="en-US" altLang="en-US" sz="1200">
                <a:solidFill>
                  <a:schemeClr val="bg1"/>
                </a:solidFill>
                <a:latin typeface="Arial" panose="020B0604020202020204" pitchFamily="34" charset="0"/>
                <a:cs typeface="Arial" panose="020B0604020202020204" pitchFamily="34" charset="0"/>
              </a:rPr>
              <a:t>Lau J, Ioannidis JP, Balk E, et al. Evid Rep Technol Assess (Summ) 2000 Sep;(26):1-4. PMID: 11079073.</a:t>
            </a:r>
          </a:p>
          <a:p>
            <a:pPr eaLnBrk="1" hangingPunct="1"/>
            <a:r>
              <a:rPr lang="en-US" altLang="en-US" sz="1200">
                <a:solidFill>
                  <a:schemeClr val="bg1"/>
                </a:solidFill>
                <a:latin typeface="Arial" panose="020B0604020202020204" pitchFamily="34" charset="0"/>
                <a:cs typeface="Arial" panose="020B0604020202020204" pitchFamily="34" charset="0"/>
              </a:rPr>
              <a:t> </a:t>
            </a:r>
          </a:p>
        </p:txBody>
      </p:sp>
      <p:graphicFrame>
        <p:nvGraphicFramePr>
          <p:cNvPr id="7" name="Table Placeholder 5" descr="This table shows the summary sensitivity and specificity for the studies in the review.  There are separate results listed for studies when the CK-MB was drawn 3 hours or less from symptom onset and when drawn greater than 3 hours from symptom onset.  The summary sensitivity was 80 % when drawn 3 hours or less from symptom onset, and 96% when drawn more than 3 hours from symptom onset.  The summary specificity was 97% for both timeframes of testing.  The P values for the comparison across the separate subgroups of 3 hours or less from symptom onset, or greater than 3 hours, was 0.036 for the summary sensitivity and 0.56 for the summary specificity. "/>
          <p:cNvGraphicFramePr>
            <a:graphicFrameLocks noGrp="1"/>
          </p:cNvGraphicFramePr>
          <p:nvPr/>
        </p:nvGraphicFramePr>
        <p:xfrm>
          <a:off x="2286001" y="3641725"/>
          <a:ext cx="7525067" cy="1770064"/>
        </p:xfrm>
        <a:graphic>
          <a:graphicData uri="http://schemas.openxmlformats.org/drawingml/2006/table">
            <a:tbl>
              <a:tblPr/>
              <a:tblGrid>
                <a:gridCol w="1938655"/>
                <a:gridCol w="1816100"/>
                <a:gridCol w="1962150"/>
                <a:gridCol w="1808162"/>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Palatino Linotype" pitchFamily="18" charset="0"/>
                          <a:ea typeface="MS PGothic" pitchFamily="34" charset="-128"/>
                        </a:rPr>
                        <a:t>Meta-analysis Metric</a:t>
                      </a:r>
                    </a:p>
                  </a:txBody>
                  <a:tcPr marT="45736" marB="4573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67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Palatino Linotype" pitchFamily="18" charset="0"/>
                          <a:ea typeface="MS PGothic" pitchFamily="34" charset="-128"/>
                          <a:cs typeface="Arial" pitchFamily="34" charset="0"/>
                        </a:rPr>
                        <a:t>≤3 Hours</a:t>
                      </a:r>
                      <a:endParaRPr kumimoji="0" lang="en-US" sz="1400" b="1" i="0" u="none" strike="noStrike" cap="none" normalizeH="0" baseline="0" smtClean="0">
                        <a:ln>
                          <a:noFill/>
                        </a:ln>
                        <a:solidFill>
                          <a:srgbClr val="FFFFFF"/>
                        </a:solidFill>
                        <a:effectLst/>
                        <a:latin typeface="Palatino Linotype" pitchFamily="18" charset="0"/>
                        <a:ea typeface="MS PGothic" pitchFamily="34" charset="-128"/>
                      </a:endParaRPr>
                    </a:p>
                  </a:txBody>
                  <a:tcPr marT="45736" marB="4573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67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Palatino Linotype" pitchFamily="18" charset="0"/>
                          <a:ea typeface="MS PGothic" pitchFamily="34" charset="-128"/>
                        </a:rPr>
                        <a:t>&gt;3 Hours</a:t>
                      </a:r>
                    </a:p>
                  </a:txBody>
                  <a:tcPr marT="45736" marB="4573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67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FFFFFF"/>
                          </a:solidFill>
                          <a:effectLst/>
                          <a:latin typeface="Palatino Linotype" pitchFamily="18" charset="0"/>
                          <a:ea typeface="MS PGothic" pitchFamily="34" charset="-128"/>
                        </a:rPr>
                        <a:t>P</a:t>
                      </a:r>
                      <a:r>
                        <a:rPr kumimoji="0" lang="en-US" sz="1400" b="1" i="0" u="none" strike="noStrike" cap="none" normalizeH="0" baseline="0" dirty="0" smtClean="0">
                          <a:ln>
                            <a:noFill/>
                          </a:ln>
                          <a:solidFill>
                            <a:srgbClr val="FFFFFF"/>
                          </a:solidFill>
                          <a:effectLst/>
                          <a:latin typeface="Palatino Linotype" pitchFamily="18" charset="0"/>
                          <a:ea typeface="MS PGothic" pitchFamily="34" charset="-128"/>
                        </a:rPr>
                        <a:t>-Value for the Comparison Across Subgroups</a:t>
                      </a:r>
                    </a:p>
                  </a:txBody>
                  <a:tcPr marT="45736" marB="4573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6799"/>
                    </a:solidFill>
                  </a:tcPr>
                </a:tc>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Palatino Linotype" pitchFamily="18" charset="0"/>
                          <a:ea typeface="MS PGothic" pitchFamily="34" charset="-128"/>
                        </a:rPr>
                        <a:t>Summary sensitivity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Palatino Linotype" pitchFamily="18" charset="0"/>
                          <a:ea typeface="MS PGothic" pitchFamily="34" charset="-128"/>
                        </a:rPr>
                        <a:t>(Percentage)</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Palatino Linotype" pitchFamily="18" charset="0"/>
                          <a:ea typeface="MS PGothic" pitchFamily="34" charset="-128"/>
                        </a:rPr>
                        <a:t>80 (64 to 90)</a:t>
                      </a:r>
                    </a:p>
                  </a:txBody>
                  <a:tcPr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Palatino Linotype" pitchFamily="18" charset="0"/>
                          <a:ea typeface="MS PGothic" pitchFamily="34" charset="-128"/>
                        </a:rPr>
                        <a:t>96 (85 to 99)</a:t>
                      </a:r>
                    </a:p>
                  </a:txBody>
                  <a:tcPr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Palatino Linotype" pitchFamily="18" charset="0"/>
                          <a:ea typeface="MS PGothic" pitchFamily="34" charset="-128"/>
                        </a:rPr>
                        <a:t>0.36</a:t>
                      </a:r>
                    </a:p>
                  </a:txBody>
                  <a:tcPr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B5D3"/>
                    </a:solidFill>
                  </a:tcPr>
                </a:tc>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Palatino Linotype" pitchFamily="18" charset="0"/>
                          <a:ea typeface="MS PGothic" pitchFamily="34" charset="-128"/>
                        </a:rPr>
                        <a:t>Summary specificity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Palatino Linotype" pitchFamily="18" charset="0"/>
                          <a:ea typeface="MS PGothic" pitchFamily="34" charset="-128"/>
                        </a:rPr>
                        <a:t>(Percentage)</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Palatino Linotype" pitchFamily="18" charset="0"/>
                          <a:ea typeface="MS PGothic" pitchFamily="34" charset="-128"/>
                        </a:rPr>
                        <a:t>97 (94 to 98)</a:t>
                      </a:r>
                    </a:p>
                  </a:txBody>
                  <a:tcPr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Palatino Linotype" pitchFamily="18" charset="0"/>
                          <a:ea typeface="MS PGothic" pitchFamily="34" charset="-128"/>
                        </a:rPr>
                        <a:t>97 (95 to 99)</a:t>
                      </a:r>
                    </a:p>
                  </a:txBody>
                  <a:tcPr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Palatino Linotype" pitchFamily="18" charset="0"/>
                          <a:ea typeface="MS PGothic" pitchFamily="34" charset="-128"/>
                        </a:rPr>
                        <a:t>0.56</a:t>
                      </a:r>
                    </a:p>
                  </a:txBody>
                  <a:tcPr marT="45736" marB="4573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Tree>
    <p:extLst>
      <p:ext uri="{BB962C8B-B14F-4D97-AF65-F5344CB8AC3E}">
        <p14:creationId xmlns:p14="http://schemas.microsoft.com/office/powerpoint/2010/main" val="3255612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توصیه‌های کلی (1 از 3)</a:t>
            </a:r>
            <a:endParaRPr lang="en-US" dirty="0"/>
          </a:p>
        </p:txBody>
      </p:sp>
      <p:sp>
        <p:nvSpPr>
          <p:cNvPr id="3" name="Content Placeholder 2"/>
          <p:cNvSpPr>
            <a:spLocks noGrp="1"/>
          </p:cNvSpPr>
          <p:nvPr>
            <p:ph idx="1"/>
          </p:nvPr>
        </p:nvSpPr>
        <p:spPr/>
        <p:txBody>
          <a:bodyPr/>
          <a:lstStyle/>
          <a:p>
            <a:pPr marL="0" indent="0" algn="r">
              <a:buNone/>
            </a:pPr>
            <a:r>
              <a:rPr lang="fa-IR" dirty="0" smtClean="0"/>
              <a:t>از مدل‌های </a:t>
            </a:r>
            <a:r>
              <a:rPr lang="fa-IR" dirty="0" smtClean="0"/>
              <a:t>فراتحلیلی </a:t>
            </a:r>
            <a:r>
              <a:rPr lang="fa-IR" dirty="0" smtClean="0"/>
              <a:t>با اثر اتفاقی برای به دست آوردن مجموع حساسیت و اختصاصیت استفاده کنید.</a:t>
            </a:r>
          </a:p>
          <a:p>
            <a:pPr marL="0" indent="0" algn="r">
              <a:buNone/>
            </a:pPr>
            <a:r>
              <a:rPr lang="fa-IR" dirty="0" smtClean="0"/>
              <a:t>معیارهای پیش‌بینی مثبت و منفی کلی را از روی تخمین کلی حساسیت و اختصاصیت، به جای </a:t>
            </a:r>
            <a:r>
              <a:rPr lang="fa-IR" dirty="0" smtClean="0"/>
              <a:t>فراتحلیل </a:t>
            </a:r>
            <a:r>
              <a:rPr lang="fa-IR" dirty="0" smtClean="0"/>
              <a:t>مستقیم آنها دوباره محاسبه کنید (به جای رنج معیار شیوع).</a:t>
            </a:r>
          </a:p>
          <a:p>
            <a:pPr marL="0" indent="0" algn="r">
              <a:buNone/>
            </a:pPr>
            <a:r>
              <a:rPr lang="fa-IR" dirty="0" smtClean="0"/>
              <a:t>ضریب احتمال منفی و مثبت را از روی مجموع حساسیت و اختصاصیت را به جای </a:t>
            </a:r>
            <a:r>
              <a:rPr lang="fa-IR" dirty="0" smtClean="0"/>
              <a:t>فراتحلیل </a:t>
            </a:r>
            <a:r>
              <a:rPr lang="fa-IR" dirty="0" smtClean="0"/>
              <a:t>مستقیم آنها دوباره محاسبه کنید. </a:t>
            </a:r>
          </a:p>
        </p:txBody>
      </p:sp>
    </p:spTree>
    <p:extLst>
      <p:ext uri="{BB962C8B-B14F-4D97-AF65-F5344CB8AC3E}">
        <p14:creationId xmlns:p14="http://schemas.microsoft.com/office/powerpoint/2010/main" val="3718755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اصطلاحات مهم</a:t>
            </a:r>
            <a:endParaRPr lang="en-US" dirty="0"/>
          </a:p>
        </p:txBody>
      </p:sp>
      <p:sp>
        <p:nvSpPr>
          <p:cNvPr id="3" name="Content Placeholder 2"/>
          <p:cNvSpPr>
            <a:spLocks noGrp="1"/>
          </p:cNvSpPr>
          <p:nvPr>
            <p:ph idx="1"/>
          </p:nvPr>
        </p:nvSpPr>
        <p:spPr/>
        <p:txBody>
          <a:bodyPr/>
          <a:lstStyle/>
          <a:p>
            <a:pPr marL="0" indent="0" algn="r">
              <a:buNone/>
            </a:pPr>
            <a:r>
              <a:rPr lang="fa-IR" dirty="0" smtClean="0"/>
              <a:t>استاندارد طلایی: یک استاندارد منبع که برای تعریف حضور یا عدم‌حضور یک وضعیت یا مورد مد نظر (بیماری) کافی باشد.</a:t>
            </a:r>
          </a:p>
          <a:p>
            <a:pPr marL="0" indent="0" algn="r">
              <a:buNone/>
            </a:pPr>
            <a:r>
              <a:rPr lang="fa-IR" dirty="0" smtClean="0"/>
              <a:t>تست تشخیصی: این نوع تست به صورت بالقوه از استاندارد طلایی برای اطمینان از بیماری دقت کمتری دارد.</a:t>
            </a:r>
          </a:p>
          <a:p>
            <a:pPr marL="0" indent="0" algn="r">
              <a:buNone/>
            </a:pPr>
            <a:r>
              <a:rPr lang="fa-IR" dirty="0" smtClean="0"/>
              <a:t>داده: تمرکز اصلی به دلیل استفاده از مرحله‌ی حذفی(آستانه) بر روی تست‌های دارای جواب منفی یا مثبت است؛ هر مطالعه یک جدول‌سازی 2*2 فراهم می‌کند.</a:t>
            </a:r>
          </a:p>
          <a:p>
            <a:pPr marL="0" indent="0" algn="r">
              <a:buNone/>
            </a:pPr>
            <a:r>
              <a:rPr lang="fa-IR" dirty="0" smtClean="0"/>
              <a:t>  </a:t>
            </a:r>
          </a:p>
        </p:txBody>
      </p:sp>
      <p:graphicFrame>
        <p:nvGraphicFramePr>
          <p:cNvPr id="5" name="Table 4"/>
          <p:cNvGraphicFramePr>
            <a:graphicFrameLocks noGrp="1"/>
          </p:cNvGraphicFramePr>
          <p:nvPr>
            <p:extLst>
              <p:ext uri="{D42A27DB-BD31-4B8C-83A1-F6EECF244321}">
                <p14:modId xmlns:p14="http://schemas.microsoft.com/office/powerpoint/2010/main" val="2379533065"/>
              </p:ext>
            </p:extLst>
          </p:nvPr>
        </p:nvGraphicFramePr>
        <p:xfrm>
          <a:off x="2127534" y="5064443"/>
          <a:ext cx="8127999" cy="111252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r>
                        <a:rPr lang="fa-IR" dirty="0" smtClean="0"/>
                        <a:t>نتیجه تست</a:t>
                      </a:r>
                      <a:endParaRPr lang="en-US" dirty="0"/>
                    </a:p>
                  </a:txBody>
                  <a:tcPr/>
                </a:tc>
                <a:tc>
                  <a:txBody>
                    <a:bodyPr/>
                    <a:lstStyle/>
                    <a:p>
                      <a:r>
                        <a:rPr lang="fa-IR" dirty="0" smtClean="0"/>
                        <a:t>با بیماری</a:t>
                      </a:r>
                      <a:endParaRPr lang="en-US" dirty="0"/>
                    </a:p>
                  </a:txBody>
                  <a:tcPr/>
                </a:tc>
                <a:tc>
                  <a:txBody>
                    <a:bodyPr/>
                    <a:lstStyle/>
                    <a:p>
                      <a:r>
                        <a:rPr lang="fa-IR" dirty="0" smtClean="0"/>
                        <a:t>سالم</a:t>
                      </a:r>
                      <a:endParaRPr lang="en-US" dirty="0"/>
                    </a:p>
                  </a:txBody>
                  <a:tcPr/>
                </a:tc>
              </a:tr>
              <a:tr h="370840">
                <a:tc>
                  <a:txBody>
                    <a:bodyPr/>
                    <a:lstStyle/>
                    <a:p>
                      <a:r>
                        <a:rPr lang="fa-IR" dirty="0" smtClean="0"/>
                        <a:t>مثبت</a:t>
                      </a:r>
                      <a:endParaRPr lang="en-US" dirty="0"/>
                    </a:p>
                  </a:txBody>
                  <a:tcPr/>
                </a:tc>
                <a:tc>
                  <a:txBody>
                    <a:bodyPr/>
                    <a:lstStyle/>
                    <a:p>
                      <a:r>
                        <a:rPr lang="fa-IR" dirty="0" smtClean="0"/>
                        <a:t>مثبت واقعی</a:t>
                      </a:r>
                      <a:endParaRPr lang="en-US" dirty="0"/>
                    </a:p>
                  </a:txBody>
                  <a:tcPr/>
                </a:tc>
                <a:tc>
                  <a:txBody>
                    <a:bodyPr/>
                    <a:lstStyle/>
                    <a:p>
                      <a:r>
                        <a:rPr lang="fa-IR" dirty="0" smtClean="0"/>
                        <a:t>مثبت کاذب</a:t>
                      </a:r>
                      <a:endParaRPr lang="en-US" dirty="0"/>
                    </a:p>
                  </a:txBody>
                  <a:tcPr/>
                </a:tc>
              </a:tr>
              <a:tr h="370840">
                <a:tc>
                  <a:txBody>
                    <a:bodyPr/>
                    <a:lstStyle/>
                    <a:p>
                      <a:r>
                        <a:rPr lang="fa-IR" dirty="0" smtClean="0"/>
                        <a:t>منفی</a:t>
                      </a:r>
                      <a:endParaRPr lang="en-US" dirty="0"/>
                    </a:p>
                  </a:txBody>
                  <a:tcPr/>
                </a:tc>
                <a:tc>
                  <a:txBody>
                    <a:bodyPr/>
                    <a:lstStyle/>
                    <a:p>
                      <a:r>
                        <a:rPr lang="fa-IR" dirty="0" smtClean="0"/>
                        <a:t>منفی کاذب</a:t>
                      </a:r>
                      <a:endParaRPr lang="en-US" dirty="0"/>
                    </a:p>
                  </a:txBody>
                  <a:tcPr/>
                </a:tc>
                <a:tc>
                  <a:txBody>
                    <a:bodyPr/>
                    <a:lstStyle/>
                    <a:p>
                      <a:r>
                        <a:rPr lang="fa-IR" dirty="0" smtClean="0"/>
                        <a:t>منفی واقعی</a:t>
                      </a:r>
                      <a:endParaRPr lang="en-US" dirty="0"/>
                    </a:p>
                  </a:txBody>
                  <a:tcPr/>
                </a:tc>
              </a:tr>
            </a:tbl>
          </a:graphicData>
        </a:graphic>
      </p:graphicFrame>
    </p:spTree>
    <p:extLst>
      <p:ext uri="{BB962C8B-B14F-4D97-AF65-F5344CB8AC3E}">
        <p14:creationId xmlns:p14="http://schemas.microsoft.com/office/powerpoint/2010/main" val="3907090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توصیه های کلی (2 از 3)</a:t>
            </a:r>
            <a:endParaRPr lang="en-US" dirty="0"/>
          </a:p>
        </p:txBody>
      </p:sp>
      <p:sp>
        <p:nvSpPr>
          <p:cNvPr id="3" name="Content Placeholder 2"/>
          <p:cNvSpPr>
            <a:spLocks noGrp="1"/>
          </p:cNvSpPr>
          <p:nvPr>
            <p:ph idx="1"/>
          </p:nvPr>
        </p:nvSpPr>
        <p:spPr/>
        <p:txBody>
          <a:bodyPr/>
          <a:lstStyle/>
          <a:p>
            <a:pPr marL="0" indent="0" algn="r">
              <a:buNone/>
            </a:pPr>
            <a:endParaRPr lang="fa-IR" dirty="0" smtClean="0"/>
          </a:p>
          <a:p>
            <a:pPr marL="0" indent="0" algn="r">
              <a:buNone/>
            </a:pPr>
            <a:r>
              <a:rPr lang="en-US" dirty="0"/>
              <a:t>HSROC</a:t>
            </a:r>
            <a:r>
              <a:rPr lang="fa-IR" dirty="0"/>
              <a:t> برای به دست آوردن یک مرز مجموع، از روش‌های </a:t>
            </a:r>
            <a:r>
              <a:rPr lang="fa-IR" dirty="0" smtClean="0"/>
              <a:t>فراتحلیل </a:t>
            </a:r>
            <a:r>
              <a:rPr lang="fa-IR" dirty="0"/>
              <a:t>چندمتغیری استفاده کنید مانند مدل </a:t>
            </a:r>
            <a:endParaRPr lang="en-US" dirty="0"/>
          </a:p>
          <a:p>
            <a:pPr marL="0" indent="0" algn="r">
              <a:buNone/>
            </a:pPr>
            <a:r>
              <a:rPr lang="fa-IR" dirty="0" smtClean="0"/>
              <a:t>     ممکن است چندین مرز مجموع براساس مدل‌های </a:t>
            </a:r>
            <a:r>
              <a:rPr lang="fa-IR" dirty="0" smtClean="0"/>
              <a:t>فراتحلیلی </a:t>
            </a:r>
            <a:r>
              <a:rPr lang="fa-IR" dirty="0" smtClean="0"/>
              <a:t>چندمتغیری به وجود آیند.</a:t>
            </a:r>
          </a:p>
          <a:p>
            <a:pPr marL="0" indent="0" algn="r">
              <a:buNone/>
            </a:pPr>
            <a:r>
              <a:rPr lang="fa-IR" dirty="0"/>
              <a:t> </a:t>
            </a:r>
            <a:r>
              <a:rPr lang="fa-IR" dirty="0" smtClean="0"/>
              <a:t>    ممکن است وقتی نسبت تخمین زده شده میان حساسیت و اختصاصیت مثبت باشد و وقتی اندکی تنوع بین مطالعات وجود داشته باشد، متفاوت باشند.</a:t>
            </a:r>
          </a:p>
          <a:p>
            <a:pPr marL="0" indent="0" algn="r">
              <a:buNone/>
            </a:pPr>
            <a:r>
              <a:rPr lang="fa-IR" dirty="0" smtClean="0"/>
              <a:t>اگر مدرکی مبنی بر رابطه‌ی مستقیم وجود داشته باشد، تنوع در مطالعات نمی‌تواند به یک اثر آستانه‌ای نسبت داده شود.</a:t>
            </a:r>
            <a:endParaRPr lang="fa-IR" dirty="0"/>
          </a:p>
          <a:p>
            <a:pPr marL="0" indent="0" algn="r">
              <a:buNone/>
            </a:pPr>
            <a:r>
              <a:rPr lang="fa-IR" dirty="0" smtClean="0"/>
              <a:t>به دنبال کواریانس‌های مهم از قلم افتاده بگردید.</a:t>
            </a:r>
          </a:p>
          <a:p>
            <a:pPr marL="0" indent="0" algn="r">
              <a:buNone/>
            </a:pPr>
            <a:endParaRPr lang="fa-IR" dirty="0"/>
          </a:p>
          <a:p>
            <a:pPr marL="0" indent="0" algn="r">
              <a:buNone/>
            </a:pPr>
            <a:endParaRPr lang="en-US" dirty="0"/>
          </a:p>
        </p:txBody>
      </p:sp>
    </p:spTree>
    <p:extLst>
      <p:ext uri="{BB962C8B-B14F-4D97-AF65-F5344CB8AC3E}">
        <p14:creationId xmlns:p14="http://schemas.microsoft.com/office/powerpoint/2010/main" val="2617992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توصیه‌های کلی(3 از 3)</a:t>
            </a:r>
            <a:endParaRPr lang="en-US" dirty="0"/>
          </a:p>
        </p:txBody>
      </p:sp>
      <p:sp>
        <p:nvSpPr>
          <p:cNvPr id="3" name="Content Placeholder 2"/>
          <p:cNvSpPr>
            <a:spLocks noGrp="1"/>
          </p:cNvSpPr>
          <p:nvPr>
            <p:ph idx="1"/>
          </p:nvPr>
        </p:nvSpPr>
        <p:spPr/>
        <p:txBody>
          <a:bodyPr/>
          <a:lstStyle/>
          <a:p>
            <a:pPr marL="0" indent="0" algn="r">
              <a:buNone/>
            </a:pPr>
            <a:r>
              <a:rPr lang="fa-IR" dirty="0" smtClean="0"/>
              <a:t>اگر بیش از یک آستانه به ازای هر مطالعه گزارش شد، باید در محسبات پردازشی کیفی به حساب بیاید.</a:t>
            </a:r>
          </a:p>
          <a:p>
            <a:pPr marL="0" indent="0" algn="r">
              <a:buNone/>
            </a:pPr>
            <a:r>
              <a:rPr lang="fa-IR" dirty="0" smtClean="0"/>
              <a:t>     پردازش‌های کیفی با نمودارها و پردازش‌های کمی با متدهای مناسب، توصیه می‌شوند.</a:t>
            </a:r>
          </a:p>
          <a:p>
            <a:pPr marL="0" indent="0" algn="r">
              <a:buNone/>
            </a:pPr>
            <a:r>
              <a:rPr lang="fa-IR" dirty="0" smtClean="0"/>
              <a:t>اثر مطالعه‌ی ماهیتی بر نتایج مجموع با استفاده از آنالیز بر پایه‌ی متا-پسگرایی یا پردازش زیرگروه در زمینه روش‌شناسی اولیه استفاده شده برای خلاصه‌سازی مطالعات را جست و جو کنید.</a:t>
            </a:r>
            <a:endParaRPr lang="en-US" dirty="0"/>
          </a:p>
        </p:txBody>
      </p:sp>
    </p:spTree>
    <p:extLst>
      <p:ext uri="{BB962C8B-B14F-4D97-AF65-F5344CB8AC3E}">
        <p14:creationId xmlns:p14="http://schemas.microsoft.com/office/powerpoint/2010/main" val="352757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سوال تمرینی 1 (1 از 2)</a:t>
            </a:r>
            <a:endParaRPr lang="en-US" dirty="0"/>
          </a:p>
        </p:txBody>
      </p:sp>
      <p:sp>
        <p:nvSpPr>
          <p:cNvPr id="3" name="Content Placeholder 2"/>
          <p:cNvSpPr>
            <a:spLocks noGrp="1"/>
          </p:cNvSpPr>
          <p:nvPr>
            <p:ph idx="1"/>
          </p:nvPr>
        </p:nvSpPr>
        <p:spPr/>
        <p:txBody>
          <a:bodyPr/>
          <a:lstStyle/>
          <a:p>
            <a:pPr marL="0" indent="0" algn="r">
              <a:buNone/>
            </a:pPr>
            <a:r>
              <a:rPr lang="fa-IR" dirty="0" smtClean="0"/>
              <a:t>در میان مطالعات تکی بازنگری کلی، حساسیت و اختصاصیت متغیرهای مستقل هستند</a:t>
            </a:r>
          </a:p>
          <a:p>
            <a:pPr marL="0" indent="0" algn="r">
              <a:buNone/>
            </a:pPr>
            <a:r>
              <a:rPr lang="fa-IR" dirty="0" smtClean="0"/>
              <a:t>صحیح</a:t>
            </a:r>
          </a:p>
          <a:p>
            <a:pPr marL="0" indent="0" algn="r">
              <a:buNone/>
            </a:pPr>
            <a:r>
              <a:rPr lang="fa-IR" dirty="0" smtClean="0"/>
              <a:t>غلط</a:t>
            </a:r>
            <a:endParaRPr lang="en-US" dirty="0"/>
          </a:p>
        </p:txBody>
      </p:sp>
    </p:spTree>
    <p:extLst>
      <p:ext uri="{BB962C8B-B14F-4D97-AF65-F5344CB8AC3E}">
        <p14:creationId xmlns:p14="http://schemas.microsoft.com/office/powerpoint/2010/main" val="2257999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سوال تمرینی 1 (2 از 2)</a:t>
            </a:r>
            <a:endParaRPr lang="en-US" dirty="0"/>
          </a:p>
        </p:txBody>
      </p:sp>
      <p:sp>
        <p:nvSpPr>
          <p:cNvPr id="3" name="Content Placeholder 2"/>
          <p:cNvSpPr>
            <a:spLocks noGrp="1"/>
          </p:cNvSpPr>
          <p:nvPr>
            <p:ph idx="1"/>
          </p:nvPr>
        </p:nvSpPr>
        <p:spPr/>
        <p:txBody>
          <a:bodyPr/>
          <a:lstStyle/>
          <a:p>
            <a:pPr marL="0" indent="0" algn="r">
              <a:buNone/>
            </a:pPr>
            <a:r>
              <a:rPr lang="fa-IR" dirty="0" smtClean="0"/>
              <a:t>توضیح برای سوال 1:</a:t>
            </a:r>
          </a:p>
          <a:p>
            <a:pPr marL="0" indent="0" algn="r">
              <a:buNone/>
            </a:pPr>
            <a:r>
              <a:rPr lang="fa-IR" dirty="0" smtClean="0"/>
              <a:t>این عبارت صحیح است. حساسیت و اختصاصیت در هر مطالعه مستقل هستند زیرا از بیماران متفاوتی تخمین زده می‌شوند. در میان مطالعات معمولا رابطه‌ی معکوس دارند.</a:t>
            </a:r>
          </a:p>
        </p:txBody>
      </p:sp>
    </p:spTree>
    <p:extLst>
      <p:ext uri="{BB962C8B-B14F-4D97-AF65-F5344CB8AC3E}">
        <p14:creationId xmlns:p14="http://schemas.microsoft.com/office/powerpoint/2010/main" val="2033657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سوال تمرینی 2 (1 از 2)</a:t>
            </a:r>
            <a:endParaRPr lang="en-US" dirty="0"/>
          </a:p>
        </p:txBody>
      </p:sp>
      <p:sp>
        <p:nvSpPr>
          <p:cNvPr id="3" name="Content Placeholder 2"/>
          <p:cNvSpPr>
            <a:spLocks noGrp="1"/>
          </p:cNvSpPr>
          <p:nvPr>
            <p:ph idx="1"/>
          </p:nvPr>
        </p:nvSpPr>
        <p:spPr/>
        <p:txBody>
          <a:bodyPr/>
          <a:lstStyle/>
          <a:p>
            <a:pPr marL="0" indent="0" algn="r">
              <a:buNone/>
            </a:pPr>
            <a:r>
              <a:rPr lang="fa-IR" dirty="0" smtClean="0"/>
              <a:t>چرا این آموزش </a:t>
            </a:r>
            <a:r>
              <a:rPr lang="fa-IR" dirty="0" smtClean="0"/>
              <a:t>فراتحلیل </a:t>
            </a:r>
            <a:r>
              <a:rPr lang="fa-IR" dirty="0" smtClean="0"/>
              <a:t>مستقیم حساسیت و اختصاصیت را توصیه می‌کند؟</a:t>
            </a:r>
          </a:p>
          <a:p>
            <a:pPr marL="0" indent="0" algn="r">
              <a:buNone/>
            </a:pPr>
            <a:r>
              <a:rPr lang="fa-IR" dirty="0" smtClean="0"/>
              <a:t>الف. حساسیت و اختصاصیت در شیوع بیماری مورد مطالعه وابسته هستند.</a:t>
            </a:r>
          </a:p>
          <a:p>
            <a:pPr marL="0" indent="0" algn="r">
              <a:buNone/>
            </a:pPr>
            <a:r>
              <a:rPr lang="fa-IR" dirty="0" smtClean="0"/>
              <a:t>ب. سایر معیارهای پیش‌بینی و ضریب احتمال می‌توانند با استفاده از فورمول‌های شناخته شده برای رنجی از معیارهای شیوع دوباره محاسبه شوند.</a:t>
            </a:r>
          </a:p>
          <a:p>
            <a:pPr marL="0" indent="0" algn="r">
              <a:buNone/>
            </a:pPr>
            <a:r>
              <a:rPr lang="fa-IR" dirty="0" smtClean="0"/>
              <a:t>پ. مجموع حساسیت و اختصاصیت به دست آمده از </a:t>
            </a:r>
            <a:r>
              <a:rPr lang="fa-IR" dirty="0" smtClean="0"/>
              <a:t>فراتحلیل </a:t>
            </a:r>
            <a:r>
              <a:rPr lang="fa-IR" dirty="0" smtClean="0"/>
              <a:t>مستقیم همیشه بیشتر از 1 خواهد بود.</a:t>
            </a:r>
          </a:p>
          <a:p>
            <a:pPr marL="0" indent="0" algn="r">
              <a:buNone/>
            </a:pPr>
            <a:r>
              <a:rPr lang="fa-IR" dirty="0" smtClean="0"/>
              <a:t>ت. ارزیابی حساسیت و اختصاصیت بسیار ذاتی است.</a:t>
            </a:r>
          </a:p>
        </p:txBody>
      </p:sp>
    </p:spTree>
    <p:extLst>
      <p:ext uri="{BB962C8B-B14F-4D97-AF65-F5344CB8AC3E}">
        <p14:creationId xmlns:p14="http://schemas.microsoft.com/office/powerpoint/2010/main" val="3459797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سوال تمرینی 2 (2 از 2)</a:t>
            </a:r>
            <a:endParaRPr lang="en-US" dirty="0"/>
          </a:p>
        </p:txBody>
      </p:sp>
      <p:sp>
        <p:nvSpPr>
          <p:cNvPr id="3" name="Content Placeholder 2"/>
          <p:cNvSpPr>
            <a:spLocks noGrp="1"/>
          </p:cNvSpPr>
          <p:nvPr>
            <p:ph idx="1"/>
          </p:nvPr>
        </p:nvSpPr>
        <p:spPr/>
        <p:txBody>
          <a:bodyPr/>
          <a:lstStyle/>
          <a:p>
            <a:pPr marL="0" indent="0" algn="r">
              <a:buNone/>
            </a:pPr>
            <a:r>
              <a:rPr lang="fa-IR" dirty="0" smtClean="0"/>
              <a:t>توضیحات سوال 2:</a:t>
            </a:r>
          </a:p>
          <a:p>
            <a:pPr marL="0" indent="0" algn="r">
              <a:buNone/>
            </a:pPr>
            <a:r>
              <a:rPr lang="fa-IR" dirty="0" smtClean="0"/>
              <a:t>جواب درست گزینه ب است. زمانی که مجموع حساسیت و اختصاصیت توسط </a:t>
            </a:r>
            <a:r>
              <a:rPr lang="fa-IR" dirty="0" smtClean="0"/>
              <a:t>فراتحلیل </a:t>
            </a:r>
            <a:r>
              <a:rPr lang="fa-IR" dirty="0" smtClean="0"/>
              <a:t>حساب شوند، فرمول‌هایی هستند که امکان محاسبه دوباره معیارهای پیش‌بینی کلی و ضریب احتمال را فراهم می‌آورند. ضریب‌های احتمال و معیارهای پیش‌بینی راحت تر توسط خواننده بازنگری ارزیابی می‌شوند. حساسیت و اختصاصیت غالبا مستقل از شیوع درنظر گرفه می‌شوند زیرا از نظر ریاضی به </a:t>
            </a:r>
            <a:r>
              <a:rPr lang="fa-IR" dirty="0"/>
              <a:t>آ</a:t>
            </a:r>
            <a:r>
              <a:rPr lang="fa-IR" dirty="0" smtClean="0"/>
              <a:t>ن وابسته نیستند و همیشه بین 0 و 1 خواهند بود.</a:t>
            </a:r>
          </a:p>
        </p:txBody>
      </p:sp>
    </p:spTree>
    <p:extLst>
      <p:ext uri="{BB962C8B-B14F-4D97-AF65-F5344CB8AC3E}">
        <p14:creationId xmlns:p14="http://schemas.microsoft.com/office/powerpoint/2010/main" val="147981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سوال تمرینی 3 (1 از 2)</a:t>
            </a:r>
            <a:endParaRPr lang="en-US" dirty="0"/>
          </a:p>
        </p:txBody>
      </p:sp>
      <p:sp>
        <p:nvSpPr>
          <p:cNvPr id="3" name="Content Placeholder 2"/>
          <p:cNvSpPr>
            <a:spLocks noGrp="1"/>
          </p:cNvSpPr>
          <p:nvPr>
            <p:ph idx="1"/>
          </p:nvPr>
        </p:nvSpPr>
        <p:spPr/>
        <p:txBody>
          <a:bodyPr/>
          <a:lstStyle/>
          <a:p>
            <a:pPr marL="0" indent="0" algn="r">
              <a:buNone/>
            </a:pPr>
            <a:r>
              <a:rPr lang="fa-IR" dirty="0" smtClean="0"/>
              <a:t>روش ارجح برای به دست آوردن مجموع حساسیت و اختصاصیت در یک </a:t>
            </a:r>
            <a:r>
              <a:rPr lang="fa-IR" dirty="0" smtClean="0"/>
              <a:t>فراتحلیل </a:t>
            </a:r>
            <a:r>
              <a:rPr lang="fa-IR" dirty="0" smtClean="0"/>
              <a:t>چیست؟</a:t>
            </a:r>
          </a:p>
          <a:p>
            <a:pPr marL="0" indent="0" algn="r">
              <a:buNone/>
            </a:pPr>
            <a:r>
              <a:rPr lang="fa-IR" dirty="0" smtClean="0"/>
              <a:t>الف. </a:t>
            </a:r>
            <a:r>
              <a:rPr lang="fa-IR" dirty="0" smtClean="0"/>
              <a:t>فراتحلیل </a:t>
            </a:r>
            <a:r>
              <a:rPr lang="fa-IR" dirty="0" smtClean="0"/>
              <a:t>چندمتغیری</a:t>
            </a:r>
          </a:p>
          <a:p>
            <a:pPr marL="0" indent="0" algn="r">
              <a:buNone/>
            </a:pPr>
            <a:r>
              <a:rPr lang="fa-IR" dirty="0" smtClean="0"/>
              <a:t>ب. </a:t>
            </a:r>
            <a:r>
              <a:rPr lang="fa-IR" dirty="0" smtClean="0"/>
              <a:t>فراتحلیل </a:t>
            </a:r>
            <a:r>
              <a:rPr lang="fa-IR" dirty="0" smtClean="0"/>
              <a:t>تک‌متغیری جداگانه</a:t>
            </a:r>
          </a:p>
          <a:p>
            <a:pPr marL="0" indent="0" algn="r">
              <a:buNone/>
            </a:pPr>
            <a:r>
              <a:rPr lang="fa-IR" dirty="0" smtClean="0"/>
              <a:t>استفاده از یک مرز مجموع</a:t>
            </a:r>
          </a:p>
          <a:p>
            <a:pPr marL="0" indent="0" algn="r">
              <a:buNone/>
            </a:pPr>
            <a:r>
              <a:rPr lang="fa-IR" dirty="0" smtClean="0"/>
              <a:t>واریانس کستر و بونتینکس</a:t>
            </a:r>
            <a:endParaRPr lang="en-US" dirty="0"/>
          </a:p>
        </p:txBody>
      </p:sp>
    </p:spTree>
    <p:extLst>
      <p:ext uri="{BB962C8B-B14F-4D97-AF65-F5344CB8AC3E}">
        <p14:creationId xmlns:p14="http://schemas.microsoft.com/office/powerpoint/2010/main" val="1850236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سوال تمرینی 3 (2 از 2)</a:t>
            </a:r>
            <a:endParaRPr lang="en-US" dirty="0"/>
          </a:p>
        </p:txBody>
      </p:sp>
      <p:sp>
        <p:nvSpPr>
          <p:cNvPr id="3" name="Content Placeholder 2"/>
          <p:cNvSpPr>
            <a:spLocks noGrp="1"/>
          </p:cNvSpPr>
          <p:nvPr>
            <p:ph idx="1"/>
          </p:nvPr>
        </p:nvSpPr>
        <p:spPr/>
        <p:txBody>
          <a:bodyPr/>
          <a:lstStyle/>
          <a:p>
            <a:pPr marL="0" indent="0" algn="r">
              <a:buNone/>
            </a:pPr>
            <a:r>
              <a:rPr lang="fa-IR" dirty="0" smtClean="0"/>
              <a:t>توضیح سوال 3 :</a:t>
            </a:r>
          </a:p>
          <a:p>
            <a:pPr marL="0" indent="0" algn="r">
              <a:buNone/>
            </a:pPr>
            <a:r>
              <a:rPr lang="fa-IR" dirty="0" smtClean="0"/>
              <a:t>پاسخ صحیح گزینه الف است. یک </a:t>
            </a:r>
            <a:r>
              <a:rPr lang="fa-IR" dirty="0" smtClean="0"/>
              <a:t>فراتحلیل </a:t>
            </a:r>
            <a:r>
              <a:rPr lang="fa-IR" dirty="0" smtClean="0"/>
              <a:t>چندمتغیری از حساسیت و اختصاصیت روش توصیه شده برای دریافت هدف مجموع است (مجموع حساسیت و اختصاصیت). این یک پردازش همزمان هر دو کمیت به جای </a:t>
            </a:r>
            <a:r>
              <a:rPr lang="fa-IR" dirty="0" smtClean="0"/>
              <a:t>فراتحلیل </a:t>
            </a:r>
            <a:r>
              <a:rPr lang="fa-IR" dirty="0" smtClean="0"/>
              <a:t>تک متغیری جداگانه است. به دست آوردن یک مرز مجموع شکل دیگری از محاسبه‌ی هدف مجموع است. روش کستر و بوتینیکس برای پردازش جفت حساسیت و اختصاصیت زمانی که چندین آستانه برای تست‌های مثبت وجود دارد است. </a:t>
            </a:r>
            <a:endParaRPr lang="en-US" dirty="0"/>
          </a:p>
        </p:txBody>
      </p:sp>
    </p:spTree>
    <p:extLst>
      <p:ext uri="{BB962C8B-B14F-4D97-AF65-F5344CB8AC3E}">
        <p14:creationId xmlns:p14="http://schemas.microsoft.com/office/powerpoint/2010/main" val="43935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سوال تمرینی 4 (1 از 2)</a:t>
            </a:r>
            <a:endParaRPr lang="en-US" dirty="0"/>
          </a:p>
        </p:txBody>
      </p:sp>
      <p:sp>
        <p:nvSpPr>
          <p:cNvPr id="3" name="Content Placeholder 2"/>
          <p:cNvSpPr>
            <a:spLocks noGrp="1"/>
          </p:cNvSpPr>
          <p:nvPr>
            <p:ph idx="1"/>
          </p:nvPr>
        </p:nvSpPr>
        <p:spPr/>
        <p:txBody>
          <a:bodyPr/>
          <a:lstStyle/>
          <a:p>
            <a:pPr marL="0" indent="0" algn="r">
              <a:buNone/>
            </a:pPr>
            <a:r>
              <a:rPr lang="fa-IR" dirty="0" smtClean="0"/>
              <a:t>در چه شرایطی یک مرز مجموع در خلاصه‌سازی اجرای تست پزشکی بیشتر کمک‌کننده است؟</a:t>
            </a:r>
          </a:p>
          <a:p>
            <a:pPr marL="0" indent="0" algn="r">
              <a:buNone/>
            </a:pPr>
            <a:r>
              <a:rPr lang="fa-IR" dirty="0" smtClean="0"/>
              <a:t>الف. تخمین حساسیت و اختصاصیت مطالعات متنوع، تفاوت گسترده‌ای ندارند.</a:t>
            </a:r>
          </a:p>
          <a:p>
            <a:pPr marL="0" indent="0" algn="r">
              <a:buNone/>
            </a:pPr>
            <a:r>
              <a:rPr lang="fa-IR" dirty="0" smtClean="0"/>
              <a:t>ب. حساسیت و اختصاصیت مطالعات متنوع تفاوت گسترده‌ای دارند.</a:t>
            </a:r>
            <a:endParaRPr lang="en-US" dirty="0"/>
          </a:p>
        </p:txBody>
      </p:sp>
    </p:spTree>
    <p:extLst>
      <p:ext uri="{BB962C8B-B14F-4D97-AF65-F5344CB8AC3E}">
        <p14:creationId xmlns:p14="http://schemas.microsoft.com/office/powerpoint/2010/main" val="3513248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سوال تمرینی 4 (2 از 2)</a:t>
            </a:r>
            <a:endParaRPr lang="en-US" dirty="0"/>
          </a:p>
        </p:txBody>
      </p:sp>
      <p:sp>
        <p:nvSpPr>
          <p:cNvPr id="3" name="Content Placeholder 2"/>
          <p:cNvSpPr>
            <a:spLocks noGrp="1"/>
          </p:cNvSpPr>
          <p:nvPr>
            <p:ph idx="1"/>
          </p:nvPr>
        </p:nvSpPr>
        <p:spPr/>
        <p:txBody>
          <a:bodyPr/>
          <a:lstStyle/>
          <a:p>
            <a:pPr marL="0" indent="0" algn="r">
              <a:buNone/>
            </a:pPr>
            <a:r>
              <a:rPr lang="fa-IR" dirty="0" smtClean="0"/>
              <a:t>پاسخ درست گزینه ب است. هم هدف مجموع و هم مرز مجموع اطلاعات‌دهنده و برای ساخت اطلاعات مفید هستند. هیچ قانون سفت و سختی برای تصمیم‌گیری مبنی بر استفاده از کدام یک از آنها وجود ندارد. یک مرز مجموع ممکن است به عنوان خلاصه اجرای تست  کمک‌کننده‌تر باشد وقتی که تخمین حساسیت و اختصاصیت مطالعات متنوع در رنج وسیعی تفاوت دارند.</a:t>
            </a:r>
            <a:endParaRPr lang="en-US" dirty="0"/>
          </a:p>
        </p:txBody>
      </p:sp>
    </p:spTree>
    <p:extLst>
      <p:ext uri="{BB962C8B-B14F-4D97-AF65-F5344CB8AC3E}">
        <p14:creationId xmlns:p14="http://schemas.microsoft.com/office/powerpoint/2010/main" val="2873216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اندازه‌گیری‌های استفاده شده برای ارزیابی اجرای تست(1 از 2)</a:t>
            </a:r>
            <a:endParaRPr lang="en-US" dirty="0"/>
          </a:p>
        </p:txBody>
      </p:sp>
      <p:sp>
        <p:nvSpPr>
          <p:cNvPr id="3" name="Content Placeholder 2"/>
          <p:cNvSpPr>
            <a:spLocks noGrp="1"/>
          </p:cNvSpPr>
          <p:nvPr>
            <p:ph idx="1"/>
          </p:nvPr>
        </p:nvSpPr>
        <p:spPr/>
        <p:txBody>
          <a:bodyPr/>
          <a:lstStyle/>
          <a:p>
            <a:pPr marL="0" indent="0" algn="r">
              <a:buNone/>
            </a:pPr>
            <a:r>
              <a:rPr lang="fa-IR" dirty="0" smtClean="0"/>
              <a:t>حساسیت: مقدار نتایج مثبت از میان افرادی که بیماری را دارند (مقدار مثبت واقعی)</a:t>
            </a:r>
          </a:p>
          <a:p>
            <a:pPr marL="0" indent="0" algn="r">
              <a:buNone/>
            </a:pPr>
            <a:r>
              <a:rPr lang="fa-IR" dirty="0" smtClean="0"/>
              <a:t>اختصاصیت: مقدار نتایج منفی از میان افراد سالم (مقدار منفی واقعی)</a:t>
            </a:r>
          </a:p>
          <a:p>
            <a:pPr marL="0" indent="0" algn="r">
              <a:buNone/>
            </a:pPr>
            <a:r>
              <a:rPr lang="fa-IR" dirty="0" smtClean="0"/>
              <a:t> معیار پیش‌بینی مثبت: مقدار افراد بیمار با نتیجه تست مثبت</a:t>
            </a:r>
          </a:p>
          <a:p>
            <a:pPr marL="0" indent="0" algn="r">
              <a:buNone/>
            </a:pPr>
            <a:r>
              <a:rPr lang="fa-IR" dirty="0" smtClean="0"/>
              <a:t>معیار پیش‌بینی منفی: مقدار افراد سالم با نتیجه تست منفی</a:t>
            </a:r>
          </a:p>
          <a:p>
            <a:pPr marL="0" indent="0" algn="r">
              <a:buNone/>
            </a:pPr>
            <a:r>
              <a:rPr lang="fa-IR" dirty="0"/>
              <a:t> </a:t>
            </a:r>
            <a:r>
              <a:rPr lang="fa-IR" dirty="0" smtClean="0"/>
              <a:t>    معیارهای پیش‌بینی‌کننده می‌توانند با استفاده از حساسیت، اختصاصیت، و شیوع بیماری محاسبه شوند.</a:t>
            </a:r>
            <a:endParaRPr lang="en-US" dirty="0"/>
          </a:p>
        </p:txBody>
      </p:sp>
    </p:spTree>
    <p:extLst>
      <p:ext uri="{BB962C8B-B14F-4D97-AF65-F5344CB8AC3E}">
        <p14:creationId xmlns:p14="http://schemas.microsoft.com/office/powerpoint/2010/main" val="3821686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نویسندگان</a:t>
            </a:r>
            <a:endParaRPr lang="en-US" dirty="0"/>
          </a:p>
        </p:txBody>
      </p:sp>
      <p:sp>
        <p:nvSpPr>
          <p:cNvPr id="3" name="Content Placeholder 2"/>
          <p:cNvSpPr>
            <a:spLocks noGrp="1"/>
          </p:cNvSpPr>
          <p:nvPr>
            <p:ph idx="1"/>
          </p:nvPr>
        </p:nvSpPr>
        <p:spPr/>
        <p:txBody>
          <a:bodyPr/>
          <a:lstStyle/>
          <a:p>
            <a:pPr marL="292100" indent="-292100"/>
            <a:r>
              <a:rPr lang="en-US" altLang="en-US" dirty="0"/>
              <a:t>This presentation was prepared by Brooke </a:t>
            </a:r>
            <a:r>
              <a:rPr lang="en-US" altLang="en-US" dirty="0" err="1"/>
              <a:t>Heidenfelder</a:t>
            </a:r>
            <a:r>
              <a:rPr lang="en-US" altLang="en-US" dirty="0"/>
              <a:t>, Andrzej </a:t>
            </a:r>
            <a:r>
              <a:rPr lang="en-US" altLang="en-US" dirty="0" err="1"/>
              <a:t>Kosinski</a:t>
            </a:r>
            <a:r>
              <a:rPr lang="en-US" altLang="en-US" dirty="0"/>
              <a:t>, Rachael Posey, Lorraine </a:t>
            </a:r>
            <a:r>
              <a:rPr lang="en-US" altLang="en-US" dirty="0" err="1"/>
              <a:t>Sease</a:t>
            </a:r>
            <a:r>
              <a:rPr lang="en-US" altLang="en-US" dirty="0"/>
              <a:t>, Remy </a:t>
            </a:r>
            <a:r>
              <a:rPr lang="en-US" altLang="en-US" dirty="0" err="1"/>
              <a:t>Coeytaux</a:t>
            </a:r>
            <a:r>
              <a:rPr lang="en-US" altLang="en-US" dirty="0"/>
              <a:t>, Gillian Sanders, and Alex </a:t>
            </a:r>
            <a:r>
              <a:rPr lang="en-US" altLang="en-US" dirty="0" err="1"/>
              <a:t>Vaz</a:t>
            </a:r>
            <a:r>
              <a:rPr lang="en-US" altLang="en-US" dirty="0"/>
              <a:t>, of the Duke University Evidence-based Practice Center.</a:t>
            </a:r>
          </a:p>
          <a:p>
            <a:pPr marL="292100" indent="-292100"/>
            <a:r>
              <a:rPr lang="en-US" altLang="en-US" dirty="0"/>
              <a:t>The module is based on </a:t>
            </a:r>
            <a:r>
              <a:rPr lang="en-US" altLang="en-US" dirty="0" err="1"/>
              <a:t>Trikalinos</a:t>
            </a:r>
            <a:r>
              <a:rPr lang="en-US" altLang="en-US" dirty="0"/>
              <a:t> TA, Coleman CI, Griffith L, et al. Meta-analysis of test performance when there is a </a:t>
            </a:r>
            <a:r>
              <a:rPr lang="ja-JP" altLang="en-US" dirty="0"/>
              <a:t>“</a:t>
            </a:r>
            <a:r>
              <a:rPr lang="en-US" altLang="ja-JP" dirty="0"/>
              <a:t>gold standard.</a:t>
            </a:r>
            <a:r>
              <a:rPr lang="ja-JP" altLang="en-US" dirty="0"/>
              <a:t>”</a:t>
            </a:r>
            <a:r>
              <a:rPr lang="en-US" altLang="ja-JP" dirty="0"/>
              <a:t> In: Chang SM and </a:t>
            </a:r>
            <a:r>
              <a:rPr lang="en-US" altLang="ja-JP" dirty="0" err="1"/>
              <a:t>Matchar</a:t>
            </a:r>
            <a:r>
              <a:rPr lang="en-US" altLang="ja-JP" dirty="0"/>
              <a:t> DB, eds. Methods guide for medical test reviews. Rockville, MD: Agency for Healthcare Research and Quality; June 2012. p. 8.1-21. AHRQ Publication No. 12-EHC017. Available at www.effectivehealthcare.ahrq.gov/medtestsguide.cfm.</a:t>
            </a:r>
            <a:endParaRPr lang="en-US" altLang="en-US" dirty="0"/>
          </a:p>
          <a:p>
            <a:endParaRPr lang="en-US" dirty="0"/>
          </a:p>
        </p:txBody>
      </p:sp>
    </p:spTree>
    <p:extLst>
      <p:ext uri="{BB962C8B-B14F-4D97-AF65-F5344CB8AC3E}">
        <p14:creationId xmlns:p14="http://schemas.microsoft.com/office/powerpoint/2010/main" val="37499617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منابع (1 از 9)</a:t>
            </a:r>
            <a:endParaRPr lang="en-US" dirty="0"/>
          </a:p>
        </p:txBody>
      </p:sp>
      <p:sp>
        <p:nvSpPr>
          <p:cNvPr id="3" name="Content Placeholder 2"/>
          <p:cNvSpPr>
            <a:spLocks noGrp="1"/>
          </p:cNvSpPr>
          <p:nvPr>
            <p:ph idx="1"/>
          </p:nvPr>
        </p:nvSpPr>
        <p:spPr/>
        <p:txBody>
          <a:bodyPr/>
          <a:lstStyle/>
          <a:p>
            <a:pPr marL="292100" indent="-292100"/>
            <a:r>
              <a:rPr lang="en-US" altLang="en-US" dirty="0" err="1"/>
              <a:t>Arends</a:t>
            </a:r>
            <a:r>
              <a:rPr lang="en-US" altLang="en-US" dirty="0"/>
              <a:t> LR, Hamza TH, van </a:t>
            </a:r>
            <a:r>
              <a:rPr lang="en-US" altLang="en-US" dirty="0" err="1"/>
              <a:t>Houwelingen</a:t>
            </a:r>
            <a:r>
              <a:rPr lang="en-US" altLang="en-US" dirty="0"/>
              <a:t> JC, et al. Bivariate random effects meta-analysis of ROC curves. Med </a:t>
            </a:r>
            <a:r>
              <a:rPr lang="en-US" altLang="en-US" dirty="0" err="1"/>
              <a:t>Decis</a:t>
            </a:r>
            <a:r>
              <a:rPr lang="en-US" altLang="en-US" dirty="0"/>
              <a:t> Making 2008 Sep-Oct;28(5):621-38. PMID: 18591542.</a:t>
            </a:r>
          </a:p>
          <a:p>
            <a:pPr marL="292100" indent="-292100"/>
            <a:r>
              <a:rPr lang="en-US" altLang="en-US" dirty="0"/>
              <a:t>Balk EM, Ioannidis JP, Salem D, et al. Accuracy of biomarkers to diagnose acute cardiac ischemia in the emergency department: a meta-analysis. Ann </a:t>
            </a:r>
            <a:r>
              <a:rPr lang="en-US" altLang="en-US" dirty="0" err="1"/>
              <a:t>Emerg</a:t>
            </a:r>
            <a:r>
              <a:rPr lang="en-US" altLang="en-US" dirty="0"/>
              <a:t> Med 2001 May;37(5):478-94. PMID: 11326184.</a:t>
            </a:r>
          </a:p>
          <a:p>
            <a:pPr marL="292100" indent="-292100"/>
            <a:r>
              <a:rPr lang="en-US" altLang="en-US" dirty="0"/>
              <a:t>Becker DM, </a:t>
            </a:r>
            <a:r>
              <a:rPr lang="en-US" altLang="en-US" dirty="0" err="1"/>
              <a:t>Philbrick</a:t>
            </a:r>
            <a:r>
              <a:rPr lang="en-US" altLang="en-US" dirty="0"/>
              <a:t> JT, </a:t>
            </a:r>
            <a:r>
              <a:rPr lang="en-US" altLang="en-US" dirty="0" err="1"/>
              <a:t>Bachhuber</a:t>
            </a:r>
            <a:r>
              <a:rPr lang="en-US" altLang="en-US" dirty="0"/>
              <a:t> TL, et al. D-dimer testing and acute venous thromboembolism. A shortcut to accurate diagnosis? Arch Intern Med 1996 May 13;156(9):939-46. PMID: 8624174.</a:t>
            </a:r>
          </a:p>
          <a:p>
            <a:pPr marL="292100" indent="-292100"/>
            <a:r>
              <a:rPr lang="en-US" altLang="en-US" dirty="0" err="1"/>
              <a:t>Bossuyt</a:t>
            </a:r>
            <a:r>
              <a:rPr lang="en-US" altLang="en-US" dirty="0"/>
              <a:t> PM, </a:t>
            </a:r>
            <a:r>
              <a:rPr lang="en-US" altLang="en-US" dirty="0" err="1"/>
              <a:t>Reitsma</a:t>
            </a:r>
            <a:r>
              <a:rPr lang="en-US" altLang="en-US" dirty="0"/>
              <a:t> JB, </a:t>
            </a:r>
            <a:r>
              <a:rPr lang="en-US" altLang="en-US" dirty="0" err="1"/>
              <a:t>Bruns</a:t>
            </a:r>
            <a:r>
              <a:rPr lang="en-US" altLang="en-US" dirty="0"/>
              <a:t> DE, et al. The STARD statement for reporting studies of diagnostic accuracy: explanation and elaboration. Ann Intern Med 2003 Jan 7;138(1):W1-12. PMID: 12513067.</a:t>
            </a:r>
          </a:p>
          <a:p>
            <a:pPr marL="0" indent="0">
              <a:buNone/>
            </a:pPr>
            <a:endParaRPr lang="en-US" dirty="0"/>
          </a:p>
        </p:txBody>
      </p:sp>
    </p:spTree>
    <p:extLst>
      <p:ext uri="{BB962C8B-B14F-4D97-AF65-F5344CB8AC3E}">
        <p14:creationId xmlns:p14="http://schemas.microsoft.com/office/powerpoint/2010/main" val="1080687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منابع (2 از 9)</a:t>
            </a:r>
            <a:endParaRPr lang="en-US" dirty="0"/>
          </a:p>
        </p:txBody>
      </p:sp>
      <p:sp>
        <p:nvSpPr>
          <p:cNvPr id="3" name="Content Placeholder 2"/>
          <p:cNvSpPr>
            <a:spLocks noGrp="1"/>
          </p:cNvSpPr>
          <p:nvPr>
            <p:ph idx="1"/>
          </p:nvPr>
        </p:nvSpPr>
        <p:spPr/>
        <p:txBody>
          <a:bodyPr>
            <a:normAutofit lnSpcReduction="10000"/>
          </a:bodyPr>
          <a:lstStyle/>
          <a:p>
            <a:pPr marL="292100" indent="-292100">
              <a:defRPr/>
            </a:pPr>
            <a:r>
              <a:rPr lang="en-US" dirty="0"/>
              <a:t>Chappell FM, </a:t>
            </a:r>
            <a:r>
              <a:rPr lang="en-US" dirty="0" err="1"/>
              <a:t>Raab</a:t>
            </a:r>
            <a:r>
              <a:rPr lang="en-US" dirty="0"/>
              <a:t> GM, </a:t>
            </a:r>
            <a:r>
              <a:rPr lang="en-US" dirty="0" err="1"/>
              <a:t>Wardlaw</a:t>
            </a:r>
            <a:r>
              <a:rPr lang="en-US" dirty="0"/>
              <a:t> JM. When are summary ROC curves appropriate for diagnostic meta-analyses? Stat Med 2009 Sep 20;28(21):2653-68. PMID: 19591118.</a:t>
            </a:r>
          </a:p>
          <a:p>
            <a:pPr marL="292100" indent="-292100">
              <a:defRPr/>
            </a:pPr>
            <a:r>
              <a:rPr lang="en-US" dirty="0" err="1"/>
              <a:t>Deeks</a:t>
            </a:r>
            <a:r>
              <a:rPr lang="en-US" dirty="0"/>
              <a:t> JJ, Altman DG. Diagnostic tests 4: likelihood ratios. BMJ 2004 Jul 17;329(7458):168-9. PMID: 15258077.</a:t>
            </a:r>
          </a:p>
          <a:p>
            <a:pPr marL="292100" indent="-292100">
              <a:defRPr/>
            </a:pPr>
            <a:r>
              <a:rPr lang="en-US" dirty="0" err="1"/>
              <a:t>Dukic</a:t>
            </a:r>
            <a:r>
              <a:rPr lang="en-US" dirty="0"/>
              <a:t> V, </a:t>
            </a:r>
            <a:r>
              <a:rPr lang="en-US" dirty="0" err="1"/>
              <a:t>Gatsonis</a:t>
            </a:r>
            <a:r>
              <a:rPr lang="en-US" dirty="0"/>
              <a:t> C. Meta-analysis of diagnostic test accuracy assessment studies with varying number of thresholds. Biometrics 2003 Dec;59(4):936-46. PMID: 14969472.</a:t>
            </a:r>
          </a:p>
          <a:p>
            <a:pPr marL="292100" indent="-292100">
              <a:defRPr/>
            </a:pPr>
            <a:r>
              <a:rPr lang="en-US" dirty="0"/>
              <a:t>Fu R, </a:t>
            </a:r>
            <a:r>
              <a:rPr lang="en-US" dirty="0" err="1"/>
              <a:t>Gartlehner</a:t>
            </a:r>
            <a:r>
              <a:rPr lang="en-US" dirty="0"/>
              <a:t> G, Grant M, et al. Conducting quantitative synthesis when comparing medical interventions: AHRQ and the Effective Health Care Program. J </a:t>
            </a:r>
            <a:r>
              <a:rPr lang="en-US" dirty="0" err="1"/>
              <a:t>Clin</a:t>
            </a:r>
            <a:r>
              <a:rPr lang="en-US" dirty="0"/>
              <a:t> </a:t>
            </a:r>
            <a:r>
              <a:rPr lang="en-US" dirty="0" err="1"/>
              <a:t>Epidemiol</a:t>
            </a:r>
            <a:r>
              <a:rPr lang="en-US" dirty="0"/>
              <a:t> 2011 Nov;64(11):1187-97. PMID: 21477993.</a:t>
            </a:r>
          </a:p>
          <a:p>
            <a:pPr marL="292100" indent="-292100">
              <a:defRPr/>
            </a:pPr>
            <a:r>
              <a:rPr lang="en-US" dirty="0" err="1"/>
              <a:t>Glas</a:t>
            </a:r>
            <a:r>
              <a:rPr lang="en-US" dirty="0"/>
              <a:t> AS, </a:t>
            </a:r>
            <a:r>
              <a:rPr lang="en-US" dirty="0" err="1"/>
              <a:t>Lijmer</a:t>
            </a:r>
            <a:r>
              <a:rPr lang="en-US" dirty="0"/>
              <a:t> JG, </a:t>
            </a:r>
            <a:r>
              <a:rPr lang="en-US" dirty="0" err="1"/>
              <a:t>Prins</a:t>
            </a:r>
            <a:r>
              <a:rPr lang="en-US" dirty="0"/>
              <a:t> MH, et al. The diagnostic odds ratio: a single indicator of test performance. J </a:t>
            </a:r>
            <a:r>
              <a:rPr lang="en-US" dirty="0" err="1"/>
              <a:t>Clin</a:t>
            </a:r>
            <a:r>
              <a:rPr lang="en-US" dirty="0"/>
              <a:t> </a:t>
            </a:r>
            <a:r>
              <a:rPr lang="en-US" dirty="0" err="1"/>
              <a:t>Epidemiol</a:t>
            </a:r>
            <a:r>
              <a:rPr lang="en-US" dirty="0"/>
              <a:t> 2003 Nov;56(11):1129-35. PMID: 14615004.</a:t>
            </a:r>
          </a:p>
          <a:p>
            <a:endParaRPr lang="en-US" dirty="0"/>
          </a:p>
        </p:txBody>
      </p:sp>
    </p:spTree>
    <p:extLst>
      <p:ext uri="{BB962C8B-B14F-4D97-AF65-F5344CB8AC3E}">
        <p14:creationId xmlns:p14="http://schemas.microsoft.com/office/powerpoint/2010/main" val="1441934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منابع (3 از 9)</a:t>
            </a:r>
            <a:endParaRPr lang="en-US" dirty="0"/>
          </a:p>
        </p:txBody>
      </p:sp>
      <p:sp>
        <p:nvSpPr>
          <p:cNvPr id="3" name="Content Placeholder 2"/>
          <p:cNvSpPr>
            <a:spLocks noGrp="1"/>
          </p:cNvSpPr>
          <p:nvPr>
            <p:ph idx="1"/>
          </p:nvPr>
        </p:nvSpPr>
        <p:spPr/>
        <p:txBody>
          <a:bodyPr/>
          <a:lstStyle/>
          <a:p>
            <a:pPr marL="292100" indent="-292100"/>
            <a:r>
              <a:rPr lang="en-US" altLang="en-US" dirty="0" err="1"/>
              <a:t>Harbord</a:t>
            </a:r>
            <a:r>
              <a:rPr lang="en-US" altLang="en-US" dirty="0"/>
              <a:t> RM, </a:t>
            </a:r>
            <a:r>
              <a:rPr lang="en-US" altLang="en-US" dirty="0" err="1"/>
              <a:t>Deeks</a:t>
            </a:r>
            <a:r>
              <a:rPr lang="en-US" altLang="en-US" dirty="0"/>
              <a:t> JJ, Egger M, et al. A unification of models for meta-analysis of diagnostic accuracy studies. Biostatistics 2007 Apr;8(2):239-51. PMID: 16698768.</a:t>
            </a:r>
          </a:p>
          <a:p>
            <a:pPr marL="292100" indent="-292100"/>
            <a:r>
              <a:rPr lang="en-US" altLang="en-US" dirty="0" err="1"/>
              <a:t>Harbord</a:t>
            </a:r>
            <a:r>
              <a:rPr lang="en-US" altLang="en-US" dirty="0"/>
              <a:t> RM, Whiting P, Sterne JA, et al. An empirical comparison of methods for meta-analysis of diagnostic accuracy showed hierarchical models are necessary. J </a:t>
            </a:r>
            <a:r>
              <a:rPr lang="en-US" altLang="en-US" dirty="0" err="1"/>
              <a:t>Clin</a:t>
            </a:r>
            <a:r>
              <a:rPr lang="en-US" altLang="en-US" dirty="0"/>
              <a:t> </a:t>
            </a:r>
            <a:r>
              <a:rPr lang="en-US" altLang="en-US" dirty="0" err="1"/>
              <a:t>Epidemiol</a:t>
            </a:r>
            <a:r>
              <a:rPr lang="en-US" altLang="en-US" dirty="0"/>
              <a:t> 2008 Nov;61(11):1095-103. PMID: 19208372.</a:t>
            </a:r>
          </a:p>
          <a:p>
            <a:pPr marL="292100" indent="-292100"/>
            <a:r>
              <a:rPr lang="en-US" altLang="en-US" dirty="0"/>
              <a:t>Hartmann KE, </a:t>
            </a:r>
            <a:r>
              <a:rPr lang="en-US" altLang="en-US" dirty="0" err="1"/>
              <a:t>Matchar</a:t>
            </a:r>
            <a:r>
              <a:rPr lang="en-US" altLang="en-US" dirty="0"/>
              <a:t> DB, Chang S. Chapter 6: assessing applicability of medical test studies in systematic reviews. J Gen Intern Med 2012 Jun;27 </a:t>
            </a:r>
            <a:r>
              <a:rPr lang="en-US" altLang="en-US" dirty="0" err="1"/>
              <a:t>Suppl</a:t>
            </a:r>
            <a:r>
              <a:rPr lang="en-US" altLang="en-US" dirty="0"/>
              <a:t> 1;S39-46. PMID: 22648674.</a:t>
            </a:r>
          </a:p>
          <a:p>
            <a:pPr marL="292100" indent="-292100"/>
            <a:r>
              <a:rPr lang="en-US" altLang="en-US" dirty="0" err="1"/>
              <a:t>Irwig</a:t>
            </a:r>
            <a:r>
              <a:rPr lang="en-US" altLang="en-US" dirty="0"/>
              <a:t> L, </a:t>
            </a:r>
            <a:r>
              <a:rPr lang="en-US" altLang="en-US" dirty="0" err="1"/>
              <a:t>Tosteson</a:t>
            </a:r>
            <a:r>
              <a:rPr lang="en-US" altLang="en-US" dirty="0"/>
              <a:t> AN, </a:t>
            </a:r>
            <a:r>
              <a:rPr lang="en-US" altLang="en-US" dirty="0" err="1"/>
              <a:t>Gatsonis</a:t>
            </a:r>
            <a:r>
              <a:rPr lang="en-US" altLang="en-US" dirty="0"/>
              <a:t> C, et al. Guidelines for meta-analyses evaluating diagnostic tests. Ann Intern Med 1994 Apr 15;120(8):667-76. PMID: 8135452.</a:t>
            </a:r>
          </a:p>
          <a:p>
            <a:endParaRPr lang="en-US" dirty="0"/>
          </a:p>
        </p:txBody>
      </p:sp>
    </p:spTree>
    <p:extLst>
      <p:ext uri="{BB962C8B-B14F-4D97-AF65-F5344CB8AC3E}">
        <p14:creationId xmlns:p14="http://schemas.microsoft.com/office/powerpoint/2010/main" val="454280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منابع (4 از 9)</a:t>
            </a:r>
            <a:endParaRPr lang="en-US" dirty="0"/>
          </a:p>
        </p:txBody>
      </p:sp>
      <p:sp>
        <p:nvSpPr>
          <p:cNvPr id="3" name="Content Placeholder 2"/>
          <p:cNvSpPr>
            <a:spLocks noGrp="1"/>
          </p:cNvSpPr>
          <p:nvPr>
            <p:ph idx="1"/>
          </p:nvPr>
        </p:nvSpPr>
        <p:spPr/>
        <p:txBody>
          <a:bodyPr/>
          <a:lstStyle/>
          <a:p>
            <a:pPr marL="292100" indent="-292100"/>
            <a:r>
              <a:rPr lang="en-US" altLang="en-US" dirty="0" err="1"/>
              <a:t>Harbord</a:t>
            </a:r>
            <a:r>
              <a:rPr lang="en-US" altLang="en-US" dirty="0"/>
              <a:t> RM, </a:t>
            </a:r>
            <a:r>
              <a:rPr lang="en-US" altLang="en-US" dirty="0" err="1"/>
              <a:t>Deeks</a:t>
            </a:r>
            <a:r>
              <a:rPr lang="en-US" altLang="en-US" dirty="0"/>
              <a:t> JJ, Egger M, et al. A unification of models for meta-analysis of diagnostic accuracy studies. Biostatistics 2007 Apr;8(2):239-51. PMID: 16698768.</a:t>
            </a:r>
          </a:p>
          <a:p>
            <a:pPr marL="292100" indent="-292100"/>
            <a:r>
              <a:rPr lang="en-US" altLang="en-US" dirty="0" err="1"/>
              <a:t>Harbord</a:t>
            </a:r>
            <a:r>
              <a:rPr lang="en-US" altLang="en-US" dirty="0"/>
              <a:t> RM, Whiting P, Sterne JA, et al. An empirical comparison of methods for meta-analysis of diagnostic accuracy showed hierarchical models are necessary. J </a:t>
            </a:r>
            <a:r>
              <a:rPr lang="en-US" altLang="en-US" dirty="0" err="1"/>
              <a:t>Clin</a:t>
            </a:r>
            <a:r>
              <a:rPr lang="en-US" altLang="en-US" dirty="0"/>
              <a:t> </a:t>
            </a:r>
            <a:r>
              <a:rPr lang="en-US" altLang="en-US" dirty="0" err="1"/>
              <a:t>Epidemiol</a:t>
            </a:r>
            <a:r>
              <a:rPr lang="en-US" altLang="en-US" dirty="0"/>
              <a:t> 2008 Nov;61(11):1095-103. PMID: 19208372.</a:t>
            </a:r>
          </a:p>
          <a:p>
            <a:pPr marL="292100" indent="-292100"/>
            <a:r>
              <a:rPr lang="en-US" altLang="en-US" dirty="0"/>
              <a:t>Hartmann KE, </a:t>
            </a:r>
            <a:r>
              <a:rPr lang="en-US" altLang="en-US" dirty="0" err="1"/>
              <a:t>Matchar</a:t>
            </a:r>
            <a:r>
              <a:rPr lang="en-US" altLang="en-US" dirty="0"/>
              <a:t> DB, Chang S. Chapter 6: assessing applicability of medical test studies in systematic reviews. J Gen Intern Med 2012 Jun;27 </a:t>
            </a:r>
            <a:r>
              <a:rPr lang="en-US" altLang="en-US" dirty="0" err="1"/>
              <a:t>Suppl</a:t>
            </a:r>
            <a:r>
              <a:rPr lang="en-US" altLang="en-US" dirty="0"/>
              <a:t> 1;S39-46. PMID: 22648674.</a:t>
            </a:r>
          </a:p>
          <a:p>
            <a:pPr marL="292100" indent="-292100"/>
            <a:r>
              <a:rPr lang="en-US" altLang="en-US" dirty="0" err="1"/>
              <a:t>Irwig</a:t>
            </a:r>
            <a:r>
              <a:rPr lang="en-US" altLang="en-US" dirty="0"/>
              <a:t> L, </a:t>
            </a:r>
            <a:r>
              <a:rPr lang="en-US" altLang="en-US" dirty="0" err="1"/>
              <a:t>Tosteson</a:t>
            </a:r>
            <a:r>
              <a:rPr lang="en-US" altLang="en-US" dirty="0"/>
              <a:t> AN, </a:t>
            </a:r>
            <a:r>
              <a:rPr lang="en-US" altLang="en-US" dirty="0" err="1"/>
              <a:t>Gatsonis</a:t>
            </a:r>
            <a:r>
              <a:rPr lang="en-US" altLang="en-US" dirty="0"/>
              <a:t> C, et al. Guidelines for meta-analyses evaluating diagnostic tests. Ann Intern Med 1994 Apr 15;120(8):667-76. PMID: 8135452.</a:t>
            </a:r>
          </a:p>
          <a:p>
            <a:endParaRPr lang="en-US" dirty="0"/>
          </a:p>
        </p:txBody>
      </p:sp>
    </p:spTree>
    <p:extLst>
      <p:ext uri="{BB962C8B-B14F-4D97-AF65-F5344CB8AC3E}">
        <p14:creationId xmlns:p14="http://schemas.microsoft.com/office/powerpoint/2010/main" val="1754999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منابع (5 از 9)</a:t>
            </a:r>
            <a:endParaRPr lang="en-US" dirty="0"/>
          </a:p>
        </p:txBody>
      </p:sp>
      <p:sp>
        <p:nvSpPr>
          <p:cNvPr id="3" name="Content Placeholder 2"/>
          <p:cNvSpPr>
            <a:spLocks noGrp="1"/>
          </p:cNvSpPr>
          <p:nvPr>
            <p:ph idx="1"/>
          </p:nvPr>
        </p:nvSpPr>
        <p:spPr/>
        <p:txBody>
          <a:bodyPr>
            <a:normAutofit lnSpcReduction="10000"/>
          </a:bodyPr>
          <a:lstStyle/>
          <a:p>
            <a:pPr marL="292100" indent="-292100"/>
            <a:r>
              <a:rPr lang="en-US" altLang="en-US" dirty="0" err="1"/>
              <a:t>Lijmer</a:t>
            </a:r>
            <a:r>
              <a:rPr lang="en-US" altLang="en-US" dirty="0"/>
              <a:t> JG, </a:t>
            </a:r>
            <a:r>
              <a:rPr lang="en-US" altLang="en-US" dirty="0" err="1"/>
              <a:t>Bossuyt</a:t>
            </a:r>
            <a:r>
              <a:rPr lang="en-US" altLang="en-US" dirty="0"/>
              <a:t> PM, </a:t>
            </a:r>
            <a:r>
              <a:rPr lang="en-US" altLang="en-US" dirty="0" err="1"/>
              <a:t>Heisterkamp</a:t>
            </a:r>
            <a:r>
              <a:rPr lang="en-US" altLang="en-US" dirty="0"/>
              <a:t> SH. Exploring sources of heterogeneity in systematic reviews of diagnostic tests. Stat Med 2002 Jun 15;21(11):1525-37. PMID: 12111918.</a:t>
            </a:r>
          </a:p>
          <a:p>
            <a:pPr marL="292100" indent="-292100"/>
            <a:r>
              <a:rPr lang="en-US" altLang="en-US" dirty="0" err="1"/>
              <a:t>Lijmer</a:t>
            </a:r>
            <a:r>
              <a:rPr lang="en-US" altLang="en-US" dirty="0"/>
              <a:t> JG, </a:t>
            </a:r>
            <a:r>
              <a:rPr lang="en-US" altLang="en-US" dirty="0" err="1"/>
              <a:t>Mol</a:t>
            </a:r>
            <a:r>
              <a:rPr lang="en-US" altLang="en-US" dirty="0"/>
              <a:t> BW, </a:t>
            </a:r>
            <a:r>
              <a:rPr lang="en-US" altLang="en-US" dirty="0" err="1"/>
              <a:t>Heisterkamp</a:t>
            </a:r>
            <a:r>
              <a:rPr lang="en-US" altLang="en-US" dirty="0"/>
              <a:t> S, et al. Empirical evidence of design-related bias in studies of diagnostic tests. JAMA 1999 Sep 15;282(11):1061-6. PMID: 10493205.</a:t>
            </a:r>
          </a:p>
          <a:p>
            <a:pPr marL="292100" indent="-292100"/>
            <a:r>
              <a:rPr lang="en-US" altLang="en-US" dirty="0" err="1"/>
              <a:t>Littenberg</a:t>
            </a:r>
            <a:r>
              <a:rPr lang="en-US" altLang="en-US" dirty="0"/>
              <a:t> B, Moses LE. Estimating diagnostic accuracy from multiple conflicting reports: a new meta-analytic method. Med </a:t>
            </a:r>
            <a:r>
              <a:rPr lang="en-US" altLang="en-US" dirty="0" err="1"/>
              <a:t>Decis</a:t>
            </a:r>
            <a:r>
              <a:rPr lang="en-US" altLang="en-US" dirty="0"/>
              <a:t> Making 1993 Oct-Dec;13(4):313-21. PMID: 8246704.</a:t>
            </a:r>
          </a:p>
          <a:p>
            <a:pPr marL="292100" indent="-292100"/>
            <a:r>
              <a:rPr lang="en-US" altLang="en-US" dirty="0"/>
              <a:t>Loong TW. Understanding sensitivity and specificity with the right side of the brain. BMJ 2003 Sep 27;327(7417):716-9. PMID: 14512479.</a:t>
            </a:r>
          </a:p>
          <a:p>
            <a:pPr marL="292100" indent="-292100"/>
            <a:r>
              <a:rPr lang="en-US" altLang="en-US" dirty="0"/>
              <a:t>Moses LE, Shapiro D, </a:t>
            </a:r>
            <a:r>
              <a:rPr lang="en-US" altLang="en-US" dirty="0" err="1"/>
              <a:t>Littenberg</a:t>
            </a:r>
            <a:r>
              <a:rPr lang="en-US" altLang="en-US" dirty="0"/>
              <a:t> B. Combining independent studies of a diagnostic test into a summary ROC curve: data-analytic approaches and some additional considerations. Stat Med 1993 Jul 30;12(14):1293-316. PMID: 8210827.</a:t>
            </a:r>
          </a:p>
          <a:p>
            <a:endParaRPr lang="en-US" dirty="0"/>
          </a:p>
        </p:txBody>
      </p:sp>
    </p:spTree>
    <p:extLst>
      <p:ext uri="{BB962C8B-B14F-4D97-AF65-F5344CB8AC3E}">
        <p14:creationId xmlns:p14="http://schemas.microsoft.com/office/powerpoint/2010/main" val="36809132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منابع (6 از 9)</a:t>
            </a:r>
            <a:endParaRPr lang="en-US" dirty="0"/>
          </a:p>
        </p:txBody>
      </p:sp>
      <p:sp>
        <p:nvSpPr>
          <p:cNvPr id="3" name="Content Placeholder 2"/>
          <p:cNvSpPr>
            <a:spLocks noGrp="1"/>
          </p:cNvSpPr>
          <p:nvPr>
            <p:ph idx="1"/>
          </p:nvPr>
        </p:nvSpPr>
        <p:spPr/>
        <p:txBody>
          <a:bodyPr/>
          <a:lstStyle/>
          <a:p>
            <a:pPr marL="292100" indent="-292100"/>
            <a:r>
              <a:rPr lang="en-US" altLang="en-US" dirty="0" err="1"/>
              <a:t>Mulherin</a:t>
            </a:r>
            <a:r>
              <a:rPr lang="en-US" altLang="en-US" dirty="0"/>
              <a:t> SA, Miller WC. Spectrum bias or spectrum effect? Subgroup variation in diagnostic test evaluation. Ann Intern Med 2002 Oct 1;137(7):598-602. PMID: 12353947.</a:t>
            </a:r>
          </a:p>
          <a:p>
            <a:pPr marL="292100" indent="-292100"/>
            <a:r>
              <a:rPr lang="en-US" altLang="en-US" dirty="0" err="1"/>
              <a:t>Oei</a:t>
            </a:r>
            <a:r>
              <a:rPr lang="en-US" altLang="en-US" dirty="0"/>
              <a:t> EH, Nikken JJ, </a:t>
            </a:r>
            <a:r>
              <a:rPr lang="en-US" altLang="en-US" dirty="0" err="1"/>
              <a:t>Verstijnen</a:t>
            </a:r>
            <a:r>
              <a:rPr lang="en-US" altLang="en-US" dirty="0"/>
              <a:t> AC, et al. MR imaging of the menisci and cruciate ligaments: a systematic review. Radiology 2003 Mar;226(3):837-48. PMID: 12601211.</a:t>
            </a:r>
          </a:p>
          <a:p>
            <a:pPr marL="292100" indent="-292100"/>
            <a:r>
              <a:rPr lang="en-US" altLang="en-US" dirty="0" err="1"/>
              <a:t>Reitsma</a:t>
            </a:r>
            <a:r>
              <a:rPr lang="en-US" altLang="en-US" dirty="0"/>
              <a:t> JB, </a:t>
            </a:r>
            <a:r>
              <a:rPr lang="en-US" altLang="en-US" dirty="0" err="1"/>
              <a:t>Glas</a:t>
            </a:r>
            <a:r>
              <a:rPr lang="en-US" altLang="en-US" dirty="0"/>
              <a:t> AS, </a:t>
            </a:r>
            <a:r>
              <a:rPr lang="en-US" altLang="en-US" dirty="0" err="1"/>
              <a:t>Rutjes</a:t>
            </a:r>
            <a:r>
              <a:rPr lang="en-US" altLang="en-US" dirty="0"/>
              <a:t> AW, et al. Bivariate analysis of sensitivity and specificity produces informative summary measures in diagnostic reviews. J </a:t>
            </a:r>
            <a:r>
              <a:rPr lang="en-US" altLang="en-US" dirty="0" err="1"/>
              <a:t>Clin</a:t>
            </a:r>
            <a:r>
              <a:rPr lang="en-US" altLang="en-US" dirty="0"/>
              <a:t> </a:t>
            </a:r>
            <a:r>
              <a:rPr lang="en-US" altLang="en-US" dirty="0" err="1"/>
              <a:t>Epidemiol</a:t>
            </a:r>
            <a:r>
              <a:rPr lang="en-US" altLang="en-US" dirty="0"/>
              <a:t> 2005 Oct;58(10):982-90. PMID: 16168343.</a:t>
            </a:r>
          </a:p>
          <a:p>
            <a:pPr marL="292100" indent="-292100"/>
            <a:r>
              <a:rPr lang="en-US" altLang="en-US" dirty="0"/>
              <a:t>Riley RD, Abrams KR, Lambert PC, et al. An evaluation of bivariate random-effects meta-analysis for the joint synthesis of two correlated outcomes. Stat Med 2007 Jan 15;26(1):78-97. PMID: 16526010.</a:t>
            </a:r>
          </a:p>
          <a:p>
            <a:endParaRPr lang="en-US" dirty="0"/>
          </a:p>
        </p:txBody>
      </p:sp>
    </p:spTree>
    <p:extLst>
      <p:ext uri="{BB962C8B-B14F-4D97-AF65-F5344CB8AC3E}">
        <p14:creationId xmlns:p14="http://schemas.microsoft.com/office/powerpoint/2010/main" val="869058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منابع (7از9)</a:t>
            </a:r>
            <a:endParaRPr lang="en-US" dirty="0"/>
          </a:p>
        </p:txBody>
      </p:sp>
      <p:sp>
        <p:nvSpPr>
          <p:cNvPr id="3" name="Content Placeholder 2"/>
          <p:cNvSpPr>
            <a:spLocks noGrp="1"/>
          </p:cNvSpPr>
          <p:nvPr>
            <p:ph idx="1"/>
          </p:nvPr>
        </p:nvSpPr>
        <p:spPr/>
        <p:txBody>
          <a:bodyPr/>
          <a:lstStyle/>
          <a:p>
            <a:pPr marL="292100" indent="-292100"/>
            <a:r>
              <a:rPr lang="en-US" altLang="en-US" dirty="0"/>
              <a:t>Riley RD, Abrams KR, Sutton AJ, et al. Bivariate random-effects meta-analysis and the estimation of between-study correlation. BMC Med Res </a:t>
            </a:r>
            <a:r>
              <a:rPr lang="en-US" altLang="en-US" dirty="0" err="1"/>
              <a:t>Methodol</a:t>
            </a:r>
            <a:r>
              <a:rPr lang="en-US" altLang="en-US" dirty="0"/>
              <a:t> 2007 Jan 12;7:3. PMID: 17222330.</a:t>
            </a:r>
          </a:p>
          <a:p>
            <a:pPr marL="292100" indent="-292100"/>
            <a:r>
              <a:rPr lang="en-US" altLang="en-US" dirty="0" err="1"/>
              <a:t>Rutjes</a:t>
            </a:r>
            <a:r>
              <a:rPr lang="en-US" altLang="en-US" dirty="0"/>
              <a:t> AW, </a:t>
            </a:r>
            <a:r>
              <a:rPr lang="en-US" altLang="en-US" dirty="0" err="1"/>
              <a:t>Reitsma</a:t>
            </a:r>
            <a:r>
              <a:rPr lang="en-US" altLang="en-US" dirty="0"/>
              <a:t> JB, Di </a:t>
            </a:r>
            <a:r>
              <a:rPr lang="en-US" altLang="en-US" dirty="0" err="1"/>
              <a:t>Nisio</a:t>
            </a:r>
            <a:r>
              <a:rPr lang="en-US" altLang="en-US" dirty="0"/>
              <a:t> M, et al. Evidence of bias and variation in diagnostic accuracy studies. CMAJ 2006 Feb 14;174(4):469-76. PMID: 16477057.</a:t>
            </a:r>
          </a:p>
          <a:p>
            <a:pPr marL="292100" indent="-292100"/>
            <a:r>
              <a:rPr lang="en-US" altLang="en-US" dirty="0"/>
              <a:t>Rutter CM, </a:t>
            </a:r>
            <a:r>
              <a:rPr lang="en-US" altLang="en-US" dirty="0" err="1"/>
              <a:t>Gatsonis</a:t>
            </a:r>
            <a:r>
              <a:rPr lang="en-US" altLang="en-US" dirty="0"/>
              <a:t> CA. Regression methods for meta-analysis of diagnostic test data. </a:t>
            </a:r>
            <a:r>
              <a:rPr lang="en-US" altLang="en-US" dirty="0" err="1"/>
              <a:t>Acad</a:t>
            </a:r>
            <a:r>
              <a:rPr lang="en-US" altLang="en-US" dirty="0"/>
              <a:t> </a:t>
            </a:r>
            <a:r>
              <a:rPr lang="en-US" altLang="en-US" dirty="0" err="1"/>
              <a:t>Radiol</a:t>
            </a:r>
            <a:r>
              <a:rPr lang="en-US" altLang="en-US" dirty="0"/>
              <a:t> 1995 Mar;2 </a:t>
            </a:r>
            <a:r>
              <a:rPr lang="en-US" altLang="en-US" dirty="0" err="1"/>
              <a:t>Suppl</a:t>
            </a:r>
            <a:r>
              <a:rPr lang="en-US" altLang="en-US" dirty="0"/>
              <a:t> 1:S48-56; discussion S65-7, S70-1 pas. PMID: 9419705.</a:t>
            </a:r>
          </a:p>
          <a:p>
            <a:pPr marL="292100" indent="-292100"/>
            <a:r>
              <a:rPr lang="en-US" altLang="en-US" dirty="0" err="1"/>
              <a:t>Simel</a:t>
            </a:r>
            <a:r>
              <a:rPr lang="en-US" altLang="en-US" dirty="0"/>
              <a:t> DL, </a:t>
            </a:r>
            <a:r>
              <a:rPr lang="en-US" altLang="en-US" dirty="0" err="1"/>
              <a:t>Bossuyt</a:t>
            </a:r>
            <a:r>
              <a:rPr lang="en-US" altLang="en-US" dirty="0"/>
              <a:t> PM. Differences between univariate and bivariate models for summarizing diagnostic accuracy may not be large. J </a:t>
            </a:r>
            <a:r>
              <a:rPr lang="en-US" altLang="en-US" dirty="0" err="1"/>
              <a:t>Clin</a:t>
            </a:r>
            <a:r>
              <a:rPr lang="en-US" altLang="en-US" dirty="0"/>
              <a:t> </a:t>
            </a:r>
            <a:r>
              <a:rPr lang="en-US" altLang="en-US" dirty="0" err="1"/>
              <a:t>Epidemiol</a:t>
            </a:r>
            <a:r>
              <a:rPr lang="en-US" altLang="en-US" dirty="0"/>
              <a:t> 2009 Dec;62(12):1292-300. PMID: 19447007.</a:t>
            </a:r>
          </a:p>
          <a:p>
            <a:pPr marL="292100" indent="-292100"/>
            <a:r>
              <a:rPr lang="en-US" altLang="en-US" dirty="0"/>
              <a:t>Thompson SG, Sharp SJ. Explaining heterogeneity in meta-analysis: a comparison of methods. Stat Med 1999 Oct 30;18(20):2693-708. PMID: 10521860.</a:t>
            </a:r>
          </a:p>
          <a:p>
            <a:endParaRPr lang="en-US" dirty="0"/>
          </a:p>
        </p:txBody>
      </p:sp>
    </p:spTree>
    <p:extLst>
      <p:ext uri="{BB962C8B-B14F-4D97-AF65-F5344CB8AC3E}">
        <p14:creationId xmlns:p14="http://schemas.microsoft.com/office/powerpoint/2010/main" val="30001770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منابع (8 از 9)</a:t>
            </a:r>
            <a:endParaRPr lang="en-US" dirty="0"/>
          </a:p>
        </p:txBody>
      </p:sp>
      <p:sp>
        <p:nvSpPr>
          <p:cNvPr id="3" name="Content Placeholder 2"/>
          <p:cNvSpPr>
            <a:spLocks noGrp="1"/>
          </p:cNvSpPr>
          <p:nvPr>
            <p:ph idx="1"/>
          </p:nvPr>
        </p:nvSpPr>
        <p:spPr/>
        <p:txBody>
          <a:bodyPr/>
          <a:lstStyle/>
          <a:p>
            <a:pPr marL="292100" indent="-292100"/>
            <a:r>
              <a:rPr lang="en-US" altLang="en-US" dirty="0" err="1"/>
              <a:t>Trikalinos</a:t>
            </a:r>
            <a:r>
              <a:rPr lang="en-US" altLang="en-US" dirty="0"/>
              <a:t> TA, Coleman CI, Griffith L, et al. Meta-analysis of test performance when there is a </a:t>
            </a:r>
            <a:r>
              <a:rPr lang="ja-JP" altLang="en-US" dirty="0"/>
              <a:t>“</a:t>
            </a:r>
            <a:r>
              <a:rPr lang="en-US" altLang="ja-JP" dirty="0"/>
              <a:t>gold standard.</a:t>
            </a:r>
            <a:r>
              <a:rPr lang="ja-JP" altLang="en-US" dirty="0"/>
              <a:t>”</a:t>
            </a:r>
            <a:r>
              <a:rPr lang="en-US" altLang="ja-JP" dirty="0"/>
              <a:t> In: Chang SM and </a:t>
            </a:r>
            <a:r>
              <a:rPr lang="en-US" altLang="ja-JP" dirty="0" err="1"/>
              <a:t>Matchar</a:t>
            </a:r>
            <a:r>
              <a:rPr lang="en-US" altLang="ja-JP" dirty="0"/>
              <a:t> DB, eds. Methods guide for medical test reviews. Rockville, MD: Agency for Healthcare Research and Quality; June 2012. p. 8.1-21. AHRQ Publication No. 12-EHC017. Available at www.effectivehealthcare.ahrq.gov/medtestsguide.cfm.</a:t>
            </a:r>
          </a:p>
          <a:p>
            <a:pPr marL="292100" indent="-292100"/>
            <a:r>
              <a:rPr lang="en-US" altLang="en-US" dirty="0" err="1"/>
              <a:t>Trikalinos</a:t>
            </a:r>
            <a:r>
              <a:rPr lang="en-US" altLang="en-US" dirty="0"/>
              <a:t> TA, Chung M, Lau J, et al. Systematic review of screening for bilirubin encephalopathy in neonates. Pediatrics 2009 Oct;124(4):1162-71. PMID: 19786450.</a:t>
            </a:r>
          </a:p>
          <a:p>
            <a:pPr marL="292100" indent="-292100"/>
            <a:r>
              <a:rPr lang="en-US" altLang="en-US" dirty="0" err="1"/>
              <a:t>Visser</a:t>
            </a:r>
            <a:r>
              <a:rPr lang="en-US" altLang="en-US" dirty="0"/>
              <a:t> K, </a:t>
            </a:r>
            <a:r>
              <a:rPr lang="en-US" altLang="en-US" dirty="0" err="1"/>
              <a:t>Hunink</a:t>
            </a:r>
            <a:r>
              <a:rPr lang="en-US" altLang="en-US" dirty="0"/>
              <a:t> MG. Peripheral arterial disease: gadolinium-enhanced MR angiography versus color-guided duplex US--a meta-analysis. Radiology 2000 Jul;216(1):67-77. PMID: 10887229.</a:t>
            </a:r>
          </a:p>
          <a:p>
            <a:pPr marL="292100" indent="-292100"/>
            <a:r>
              <a:rPr lang="en-US" altLang="en-US" dirty="0"/>
              <a:t>Whiting P, </a:t>
            </a:r>
            <a:r>
              <a:rPr lang="en-US" altLang="en-US" dirty="0" err="1"/>
              <a:t>Rutjes</a:t>
            </a:r>
            <a:r>
              <a:rPr lang="en-US" altLang="en-US" dirty="0"/>
              <a:t> AW, </a:t>
            </a:r>
            <a:r>
              <a:rPr lang="en-US" altLang="en-US" dirty="0" err="1"/>
              <a:t>Reitsma</a:t>
            </a:r>
            <a:r>
              <a:rPr lang="en-US" altLang="en-US" dirty="0"/>
              <a:t> JB, et al. Sources of variation and bias in studies of diagnostic accuracy: a systematic review. Ann Intern Med 2004 Feb 3;140(3):189-202. PMID: 14757617.</a:t>
            </a:r>
          </a:p>
          <a:p>
            <a:endParaRPr lang="en-US" dirty="0"/>
          </a:p>
        </p:txBody>
      </p:sp>
    </p:spTree>
    <p:extLst>
      <p:ext uri="{BB962C8B-B14F-4D97-AF65-F5344CB8AC3E}">
        <p14:creationId xmlns:p14="http://schemas.microsoft.com/office/powerpoint/2010/main" val="3130091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منابع (9 از 9)</a:t>
            </a:r>
            <a:endParaRPr lang="en-US" dirty="0"/>
          </a:p>
        </p:txBody>
      </p:sp>
      <p:sp>
        <p:nvSpPr>
          <p:cNvPr id="3" name="Content Placeholder 2"/>
          <p:cNvSpPr>
            <a:spLocks noGrp="1"/>
          </p:cNvSpPr>
          <p:nvPr>
            <p:ph idx="1"/>
          </p:nvPr>
        </p:nvSpPr>
        <p:spPr/>
        <p:txBody>
          <a:bodyPr/>
          <a:lstStyle/>
          <a:p>
            <a:r>
              <a:rPr lang="en-US" altLang="en-US" dirty="0" err="1"/>
              <a:t>Zwinderman</a:t>
            </a:r>
            <a:r>
              <a:rPr lang="en-US" altLang="en-US" dirty="0"/>
              <a:t> AH, </a:t>
            </a:r>
            <a:r>
              <a:rPr lang="en-US" altLang="en-US" dirty="0" err="1"/>
              <a:t>Bossuyt</a:t>
            </a:r>
            <a:r>
              <a:rPr lang="en-US" altLang="en-US" dirty="0"/>
              <a:t> PM. We should not pool diagnostic likelihood ratios in systematic reviews. Stat Med 2008 Feb 28;27(5):687-97. </a:t>
            </a:r>
            <a:r>
              <a:rPr lang="en-US" altLang="en-US"/>
              <a:t>PMID: 17611957.</a:t>
            </a:r>
          </a:p>
          <a:p>
            <a:endParaRPr lang="en-US"/>
          </a:p>
        </p:txBody>
      </p:sp>
    </p:spTree>
    <p:extLst>
      <p:ext uri="{BB962C8B-B14F-4D97-AF65-F5344CB8AC3E}">
        <p14:creationId xmlns:p14="http://schemas.microsoft.com/office/powerpoint/2010/main" val="523946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اندازه‌گیری‌های استفاده شده برای ارزیابی اجرای تست(2 از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r">
                  <a:buNone/>
                </a:pPr>
                <a:r>
                  <a:rPr lang="fa-IR" dirty="0" smtClean="0"/>
                  <a:t>   </a:t>
                </a:r>
                <a14:m>
                  <m:oMath xmlns:m="http://schemas.openxmlformats.org/officeDocument/2006/math">
                    <m:f>
                      <m:fPr>
                        <m:type m:val="skw"/>
                        <m:ctrlPr>
                          <a:rPr lang="fa-IR" i="1" smtClean="0">
                            <a:latin typeface="Cambria Math" panose="02040503050406030204" pitchFamily="18" charset="0"/>
                          </a:rPr>
                        </m:ctrlPr>
                      </m:fPr>
                      <m:num>
                        <m:r>
                          <a:rPr lang="fa-IR" b="0" i="1" smtClean="0">
                            <a:latin typeface="Cambria Math" panose="02040503050406030204" pitchFamily="18" charset="0"/>
                          </a:rPr>
                          <m:t>حساسیت</m:t>
                        </m:r>
                      </m:num>
                      <m:den>
                        <m:r>
                          <a:rPr lang="fa-IR" b="0" i="1" smtClean="0">
                            <a:latin typeface="Cambria Math" panose="02040503050406030204" pitchFamily="18" charset="0"/>
                          </a:rPr>
                          <m:t>1</m:t>
                        </m:r>
                        <m:r>
                          <a:rPr lang="fa-IR" b="0" i="1" smtClean="0">
                            <a:latin typeface="Cambria Math" panose="02040503050406030204" pitchFamily="18" charset="0"/>
                          </a:rPr>
                          <m:t>−</m:t>
                        </m:r>
                        <m:r>
                          <a:rPr lang="fa-IR" b="0" i="1" smtClean="0">
                            <a:latin typeface="Cambria Math" panose="02040503050406030204" pitchFamily="18" charset="0"/>
                          </a:rPr>
                          <m:t>اختصاصیت</m:t>
                        </m:r>
                        <m:r>
                          <a:rPr lang="fa-IR" b="0" i="1" smtClean="0">
                            <a:latin typeface="Cambria Math" panose="02040503050406030204" pitchFamily="18" charset="0"/>
                          </a:rPr>
                          <m:t> </m:t>
                        </m:r>
                      </m:den>
                    </m:f>
                  </m:oMath>
                </a14:m>
                <a:r>
                  <a:rPr lang="fa-IR" dirty="0" smtClean="0"/>
                  <a:t>مقدار مثبت احتمالی =</a:t>
                </a:r>
              </a:p>
              <a:p>
                <a:pPr marL="0" indent="0" algn="r">
                  <a:buNone/>
                </a:pPr>
                <a:r>
                  <a:rPr lang="fa-IR" dirty="0" smtClean="0"/>
                  <a:t>= میزان نتایج مثبت در بین افراد سالم/ میزان نتایج مثبت میان افراد بیمار</a:t>
                </a:r>
              </a:p>
              <a:p>
                <a:pPr marL="0" indent="0" algn="r">
                  <a:buNone/>
                </a:pPr>
                <a:r>
                  <a:rPr lang="fa-IR" dirty="0" smtClean="0"/>
                  <a:t>میزان منفی احتمالی =اختصاصیت/(حساسیت-1) = </a:t>
                </a:r>
              </a:p>
              <a:p>
                <a:pPr marL="0" indent="0" algn="r">
                  <a:buNone/>
                </a:pPr>
                <a:r>
                  <a:rPr lang="fa-IR" dirty="0" smtClean="0"/>
                  <a:t>میزان نتایج منفی میان افراد سالم/میزان نتیج منفی میان افراد بیمار</a:t>
                </a:r>
              </a:p>
              <a:p>
                <a:pPr marL="0" indent="0" algn="r">
                  <a:buNone/>
                </a:pPr>
                <a:r>
                  <a:rPr lang="fa-IR" dirty="0" smtClean="0"/>
                  <a:t>میزان تاثیر تست‌های تشخیصی: </a:t>
                </a:r>
              </a:p>
              <a:p>
                <a:pPr marL="0" indent="0" algn="r">
                  <a:buNone/>
                </a:pPr>
                <a:r>
                  <a:rPr lang="fa-IR" dirty="0" smtClean="0"/>
                  <a:t>(منفی واقعی/مثبت کاذب) / (منفی کاذب/ مثبت واقعی)</a:t>
                </a:r>
                <a:r>
                  <a:rPr lang="fa-IR" dirty="0"/>
                  <a:t> </a:t>
                </a:r>
                <a:r>
                  <a:rPr lang="fa-IR" dirty="0" smtClean="0"/>
                  <a:t>= </a:t>
                </a:r>
              </a:p>
              <a:p>
                <a:pPr marL="0" indent="0" algn="r">
                  <a:buNone/>
                </a:pPr>
                <a:r>
                  <a:rPr lang="fa-IR" dirty="0" smtClean="0"/>
                  <a:t>احتمال تست مثبت با بیماری در برابر تست مثبت بدون بیماری</a:t>
                </a:r>
              </a:p>
              <a:p>
                <a:pPr marL="0" indent="0" algn="r">
                  <a:buNone/>
                </a:pPr>
                <a:r>
                  <a:rPr lang="fa-IR" dirty="0" smtClean="0"/>
                  <a:t>میزان تاثیر تست‌های تشخیصی اجازه‌ی تعیین میزان مثبت واقعی و مثبت کاذب را به صورت جداگانه نمی‌دهد.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r="-482"/>
                </a:stretch>
              </a:blipFill>
            </p:spPr>
            <p:txBody>
              <a:bodyPr/>
              <a:lstStyle/>
              <a:p>
                <a:r>
                  <a:rPr lang="en-US">
                    <a:noFill/>
                  </a:rPr>
                  <a:t> </a:t>
                </a:r>
              </a:p>
            </p:txBody>
          </p:sp>
        </mc:Fallback>
      </mc:AlternateContent>
    </p:spTree>
    <p:extLst>
      <p:ext uri="{BB962C8B-B14F-4D97-AF65-F5344CB8AC3E}">
        <p14:creationId xmlns:p14="http://schemas.microsoft.com/office/powerpoint/2010/main" val="36743400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939011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73372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وابستگی حساسیت و اختصاصیت در مطالعات (1 از 2)</a:t>
            </a:r>
            <a:endParaRPr lang="en-US" dirty="0"/>
          </a:p>
        </p:txBody>
      </p:sp>
      <p:sp>
        <p:nvSpPr>
          <p:cNvPr id="3" name="Content Placeholder 2"/>
          <p:cNvSpPr>
            <a:spLocks noGrp="1"/>
          </p:cNvSpPr>
          <p:nvPr>
            <p:ph idx="1"/>
          </p:nvPr>
        </p:nvSpPr>
        <p:spPr/>
        <p:txBody>
          <a:bodyPr/>
          <a:lstStyle/>
          <a:p>
            <a:pPr marL="0" indent="0" algn="r">
              <a:buNone/>
            </a:pPr>
            <a:r>
              <a:rPr lang="fa-IR" dirty="0" smtClean="0"/>
              <a:t>هدف </a:t>
            </a:r>
            <a:r>
              <a:rPr lang="fa-IR" dirty="0" smtClean="0"/>
              <a:t>فراتحلیل </a:t>
            </a:r>
            <a:r>
              <a:rPr lang="fa-IR" dirty="0" smtClean="0"/>
              <a:t>فراهم آوردن خلاصه‌ای معنادار از حساسیت و اختصاصیت در مطالعات است.</a:t>
            </a:r>
          </a:p>
          <a:p>
            <a:pPr marL="0" indent="0" algn="r">
              <a:buNone/>
            </a:pPr>
            <a:r>
              <a:rPr lang="fa-IR" dirty="0"/>
              <a:t> </a:t>
            </a:r>
            <a:r>
              <a:rPr lang="fa-IR" dirty="0" smtClean="0"/>
              <a:t>    در هر مطالعه، حساسیت و اختصاصیت مستقل هستند – از بیماران مختلف تخمین زده می‌شوند (افراد دارای بیماری یا سالم)</a:t>
            </a:r>
          </a:p>
          <a:p>
            <a:pPr marL="0" indent="0" algn="r">
              <a:buNone/>
            </a:pPr>
            <a:r>
              <a:rPr lang="fa-IR" dirty="0"/>
              <a:t> </a:t>
            </a:r>
            <a:r>
              <a:rPr lang="fa-IR" dirty="0" smtClean="0"/>
              <a:t>    در چندین مطالعه، حساسیت و اختصاصیت عموما با هم رابطه معکوس دارند – با افزایش یکی، انتظار می‌رود دیگری کاهش پیدا کند.</a:t>
            </a:r>
          </a:p>
          <a:p>
            <a:pPr marL="0" indent="0" algn="r">
              <a:buNone/>
            </a:pPr>
            <a:r>
              <a:rPr lang="fa-IR" dirty="0"/>
              <a:t> </a:t>
            </a:r>
            <a:r>
              <a:rPr lang="fa-IR" dirty="0" smtClean="0"/>
              <a:t>      رابطه معکوس بیش از همه با آستانه‌های متغیر (که «اثر آستانه‌ای» نام دارد) و مدت زمان متغیر شروع علائم تا انجام تست و غیره مشخص می‌شود.</a:t>
            </a:r>
          </a:p>
          <a:p>
            <a:pPr marL="0" indent="0" algn="r">
              <a:buNone/>
            </a:pPr>
            <a:r>
              <a:rPr lang="fa-IR" dirty="0"/>
              <a:t>  </a:t>
            </a:r>
            <a:r>
              <a:rPr lang="fa-IR" dirty="0" smtClean="0"/>
              <a:t>روابط مستقیم معمولا در نتیجه‌ی غافل شدن از یک متغیر است.</a:t>
            </a:r>
            <a:r>
              <a:rPr lang="en-US" dirty="0" smtClean="0"/>
              <a:t> </a:t>
            </a:r>
            <a:r>
              <a:rPr lang="fa-IR" dirty="0" smtClean="0"/>
              <a:t>	</a:t>
            </a:r>
            <a:endParaRPr lang="en-US" dirty="0"/>
          </a:p>
        </p:txBody>
      </p:sp>
    </p:spTree>
    <p:extLst>
      <p:ext uri="{BB962C8B-B14F-4D97-AF65-F5344CB8AC3E}">
        <p14:creationId xmlns:p14="http://schemas.microsoft.com/office/powerpoint/2010/main" val="175952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وابستگی حساسیت و اختصاصیت در مطالعات (2 از 2)</a:t>
            </a:r>
            <a:endParaRPr lang="en-US" dirty="0"/>
          </a:p>
        </p:txBody>
      </p:sp>
      <p:sp>
        <p:nvSpPr>
          <p:cNvPr id="3" name="Content Placeholder 2"/>
          <p:cNvSpPr>
            <a:spLocks noGrp="1"/>
          </p:cNvSpPr>
          <p:nvPr>
            <p:ph idx="1"/>
          </p:nvPr>
        </p:nvSpPr>
        <p:spPr/>
        <p:txBody>
          <a:bodyPr/>
          <a:lstStyle/>
          <a:p>
            <a:pPr marL="0" indent="0" algn="r">
              <a:buNone/>
            </a:pPr>
            <a:r>
              <a:rPr lang="fa-IR" dirty="0" smtClean="0"/>
              <a:t>این مثالی از یازده مطالعه با استفاده از تست‌های دی-دایمر برای تشخیص بیماری‌های کرونری حاد است که نشان می‌دهد با کاهش اختصاصیت، حساسیت افزایش می‌یابد:</a:t>
            </a:r>
          </a:p>
          <a:p>
            <a:pPr marL="0" indent="0" algn="r">
              <a:buNone/>
            </a:pPr>
            <a:endParaRPr lang="fa-IR" dirty="0"/>
          </a:p>
          <a:p>
            <a:pPr marL="0" indent="0" algn="r">
              <a:buNone/>
            </a:pPr>
            <a:endParaRPr lang="fa-IR" dirty="0" smtClean="0"/>
          </a:p>
          <a:p>
            <a:pPr marL="0" indent="0" algn="r">
              <a:buNone/>
            </a:pPr>
            <a:endParaRPr lang="fa-IR" dirty="0"/>
          </a:p>
          <a:p>
            <a:pPr marL="0" indent="0" algn="r">
              <a:buNone/>
            </a:pPr>
            <a:endParaRPr lang="fa-IR" dirty="0" smtClean="0"/>
          </a:p>
          <a:p>
            <a:pPr marL="0" indent="0" algn="r">
              <a:buNone/>
            </a:pPr>
            <a:endParaRPr lang="fa-IR" dirty="0" smtClean="0"/>
          </a:p>
          <a:p>
            <a:pPr marL="0" indent="0" algn="r">
              <a:buNone/>
            </a:pPr>
            <a:r>
              <a:rPr lang="fa-IR" dirty="0" smtClean="0"/>
              <a:t>خلاصه کردن این دو کمیت وابسته یک مسئله‌ی چند متغیری است و روشهای چند متغیری باید برای آن استفاده شود.</a:t>
            </a:r>
            <a:endParaRPr lang="en-US" dirty="0"/>
          </a:p>
        </p:txBody>
      </p:sp>
      <p:pic>
        <p:nvPicPr>
          <p:cNvPr id="4" name="Picture 2" descr="This figure displays the sensitivity and specificity for 11 different studies that likely have varying thresholds for a positive D-dimer test. The studies with a higher sensitivity tend to have a lower specificity. This is an example of how the threshold effect can lead to a negative correlation between sensitivity and specificity."/>
          <p:cNvPicPr>
            <a:picLocks noChangeAspect="1" noChangeArrowheads="1"/>
          </p:cNvPicPr>
          <p:nvPr/>
        </p:nvPicPr>
        <p:blipFill>
          <a:blip r:embed="rId2">
            <a:extLst>
              <a:ext uri="{28A0092B-C50C-407E-A947-70E740481C1C}">
                <a14:useLocalDpi xmlns:a14="http://schemas.microsoft.com/office/drawing/2010/main" val="0"/>
              </a:ext>
            </a:extLst>
          </a:blip>
          <a:srcRect l="7797" t="45372" b="30101"/>
          <a:stretch>
            <a:fillRect/>
          </a:stretch>
        </p:blipFill>
        <p:spPr bwMode="auto">
          <a:xfrm>
            <a:off x="3519985" y="3196988"/>
            <a:ext cx="6237288"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02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چالش‌ها</a:t>
            </a:r>
            <a:endParaRPr lang="en-US" dirty="0"/>
          </a:p>
        </p:txBody>
      </p:sp>
      <p:sp>
        <p:nvSpPr>
          <p:cNvPr id="3" name="Content Placeholder 2"/>
          <p:cNvSpPr>
            <a:spLocks noGrp="1"/>
          </p:cNvSpPr>
          <p:nvPr>
            <p:ph idx="1"/>
          </p:nvPr>
        </p:nvSpPr>
        <p:spPr/>
        <p:txBody>
          <a:bodyPr/>
          <a:lstStyle/>
          <a:p>
            <a:pPr marL="0" indent="0" algn="r">
              <a:buNone/>
            </a:pPr>
            <a:r>
              <a:rPr lang="fa-IR" dirty="0" smtClean="0"/>
              <a:t>چگونه اجرای تست‌های پزشکی را به صورت کمّی خلاصه کنیم وقتی که:</a:t>
            </a:r>
          </a:p>
          <a:p>
            <a:pPr marL="0" indent="0" algn="r">
              <a:buNone/>
            </a:pPr>
            <a:r>
              <a:rPr lang="fa-IR" dirty="0" smtClean="0"/>
              <a:t> 1. تخمین‌های حساسیت و اختصاصیت بر اساس مطالعات مختلف در سطح وسیع یا گسترده تفاوت ندارند.</a:t>
            </a:r>
          </a:p>
          <a:p>
            <a:pPr marL="0" indent="0" algn="r">
              <a:buNone/>
            </a:pPr>
            <a:r>
              <a:rPr lang="fa-IR" dirty="0" smtClean="0"/>
              <a:t>       می‌توان از هدف مجموع برای رسیدن به خلاصه‌ای از اجرای تستها استفاده کرد اگر همه‌ی تست‌ها آستانه مشابهی داشته باشند</a:t>
            </a:r>
          </a:p>
          <a:p>
            <a:pPr marL="0" indent="0" algn="r">
              <a:buNone/>
            </a:pPr>
            <a:r>
              <a:rPr lang="fa-IR" dirty="0" smtClean="0"/>
              <a:t> هدف مجموع: ترکیب مجموع حساسیت و مجموع اختصاصیت </a:t>
            </a:r>
          </a:p>
          <a:p>
            <a:pPr marL="0" indent="0" algn="r">
              <a:buNone/>
            </a:pPr>
            <a:r>
              <a:rPr lang="fa-IR" dirty="0" smtClean="0"/>
              <a:t>2. حساسیت و اختصاصیت مطالعات چندگانه به صورت گسترده‌ای متنوع هستند</a:t>
            </a:r>
          </a:p>
          <a:p>
            <a:pPr marL="0" indent="0" algn="r">
              <a:buNone/>
            </a:pPr>
            <a:r>
              <a:rPr lang="fa-IR" dirty="0" smtClean="0"/>
              <a:t>می‌توان از مرز مجموع برای توصیف رابطه بین حساسیت میانگین و اختصاصیت میانگین استفاده کرد</a:t>
            </a:r>
          </a:p>
          <a:p>
            <a:pPr marL="0" indent="0" algn="r">
              <a:buNone/>
            </a:pPr>
            <a:r>
              <a:rPr lang="fa-IR" dirty="0" smtClean="0"/>
              <a:t>ممکن است اهمیت کمتری نسبت به تنوع در آستانه‌ها، استانداردهای منبع، طرح مطالعات و غیره بین مطالعات داشته باشند</a:t>
            </a:r>
            <a:endParaRPr lang="en-US" dirty="0"/>
          </a:p>
        </p:txBody>
      </p:sp>
    </p:spTree>
    <p:extLst>
      <p:ext uri="{BB962C8B-B14F-4D97-AF65-F5344CB8AC3E}">
        <p14:creationId xmlns:p14="http://schemas.microsoft.com/office/powerpoint/2010/main" val="37384170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908</TotalTime>
  <Words>6387</Words>
  <Application>Microsoft Office PowerPoint</Application>
  <PresentationFormat>Widescreen</PresentationFormat>
  <Paragraphs>479</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MS PGothic</vt:lpstr>
      <vt:lpstr>MS PGothic</vt:lpstr>
      <vt:lpstr>Arial</vt:lpstr>
      <vt:lpstr>Calibri</vt:lpstr>
      <vt:lpstr>Calibri Light</vt:lpstr>
      <vt:lpstr>Cambria Math</vt:lpstr>
      <vt:lpstr>Courier New</vt:lpstr>
      <vt:lpstr>Palatino Linotype</vt:lpstr>
      <vt:lpstr>Symbol</vt:lpstr>
      <vt:lpstr>Times</vt:lpstr>
      <vt:lpstr>Times New Roman</vt:lpstr>
      <vt:lpstr>Celestial</vt:lpstr>
      <vt:lpstr>فراتحلیل اجرای تست در صورت وجود «استاندارد طلایی»</vt:lpstr>
      <vt:lpstr>هدف‌های آموزشی</vt:lpstr>
      <vt:lpstr>پیش زمینه</vt:lpstr>
      <vt:lpstr>اصطلاحات مهم</vt:lpstr>
      <vt:lpstr>اندازه‌گیری‌های استفاده شده برای ارزیابی اجرای تست(1 از 2)</vt:lpstr>
      <vt:lpstr>اندازه‌گیری‌های استفاده شده برای ارزیابی اجرای تست(2 از 2)</vt:lpstr>
      <vt:lpstr>وابستگی حساسیت و اختصاصیت در مطالعات (1 از 2)</vt:lpstr>
      <vt:lpstr>وابستگی حساسیت و اختصاصیت در مطالعات (2 از 2)</vt:lpstr>
      <vt:lpstr>چالش‌ها</vt:lpstr>
      <vt:lpstr>اصول مشخص کردن چالش‌ها</vt:lpstr>
      <vt:lpstr>انتخاب مقیاس اندازه‌گیری برای فراتحلیل(1 از 6)</vt:lpstr>
      <vt:lpstr> انتخاب مقیاس اندازه‌گیری برای فراتحلیل(2 از 6)  خلاصه‌ای بصری از حساسیت/اختصاصیت میان مطالعات با محاسبات دوباره‌ی سایر مقیاس‌ها  </vt:lpstr>
      <vt:lpstr>انتخاب مقیاس اندازه‌گیری برای فراتحلیل(3 از 6)</vt:lpstr>
      <vt:lpstr>انتخاب مقیاس اندازه‌گیری برای فراتحلیل(4 از 6)</vt:lpstr>
      <vt:lpstr>انتخاب مقیاس اندازه‌گیری برای فراتحلیل(5 از 6)</vt:lpstr>
      <vt:lpstr>انتخاب مقیاس اندازه‌گیری برای فراتحلیل(6 از 6)</vt:lpstr>
      <vt:lpstr>ماهیت موردنظر متدهای فراتحلیل</vt:lpstr>
      <vt:lpstr>متدهای ارجح برای به دست آوردن هدف مجموع (1 از 4)</vt:lpstr>
      <vt:lpstr>متدهای ارجح برای به دست آوردن هدف مجموع (2 از 4)</vt:lpstr>
      <vt:lpstr>متدهای ارجح برای به دست آوردن هدف مجموع (3 از 4)</vt:lpstr>
      <vt:lpstr>متدهای ارجح برای به دست آوردن هدف مجموع (4 از 4)  متدهایی که به طور معمول برای محاسبه‌ی هدف مجموع به کار می‌روند </vt:lpstr>
      <vt:lpstr>متدهای ارجح برای دریافت مرز مجموع ( 1 از 2)</vt:lpstr>
      <vt:lpstr>متدهای ارجح برای دریافت مرز مجموع ( 2 از 2)</vt:lpstr>
      <vt:lpstr>متدهای ارجح برای دریافت مرز مجموع ( 2 از 2)  متدهایی که به طور معمول برای دریافت مرز مجموع استفاده می‌شوند (2 از 2)  </vt:lpstr>
      <vt:lpstr>مورد اختصاصی: پردازش همزمان حساسیت و اختصاصیت با آستانه‌های چندگانه (1 از 2)</vt:lpstr>
      <vt:lpstr>مورد اختصاصی: پردازش همزمان حساسیت و اختصاصیت با آستانه‌های چندگانه (2 از 2) برای مطالعات با آستانه‌های متفاوت برای مقدار کلی بیلی‌روبین سرم است. نقطه‌های روی خط برای هر مطالعه نشاندهنده جفت حساسیت/اختصاصیت با معیار آستانه‌های متفاوت هستند.ROC    </vt:lpstr>
      <vt:lpstr>الگوریتم پیشنهادی </vt:lpstr>
      <vt:lpstr>مرحله اول: با در نظر گرفتن حساسیت و اختصاصیت به صورت جداگانه شروع کنید (1 از 2)</vt:lpstr>
      <vt:lpstr>مرحله اول: با در نظر گرفتن حساسیت و اختصاصیت به صورت جداگانه شروع کنید (2 از 2)  مثال‌های نمودار جنگلی </vt:lpstr>
      <vt:lpstr>مرحله 2: فراتحلیل چندمتغیری (وقتی هر مطالعه یک آستانه را گزارش می‌کند) </vt:lpstr>
      <vt:lpstr>مرحله‌ی سوم: ناهمگونی‌های بین مطالعات را جست‌و‌جو کنید</vt:lpstr>
      <vt:lpstr> برای تشخیص ترومبوآمبولی وریدی D-dimer مثال 1: آزمون  (1از4)</vt:lpstr>
      <vt:lpstr> برای تشخیص ترومبوآمبولی وریدی D-dimer مثال 1: آزمون  (2 از4)</vt:lpstr>
      <vt:lpstr>D-dimer مثال 1: آزمون  برای تشخیص ترومبوآمبولی وریدی (3 از 4)</vt:lpstr>
      <vt:lpstr>D-Dimerمثال 1: آزمون برای تشخیص ترومبوآمبولی وریدی</vt:lpstr>
      <vt:lpstr>مثال 2: اندازه‌گیری‌های پشت هم کراتین کیناز-رشته میوکارد برای تشخیص ایسکمی حاد قلبی (1از3)</vt:lpstr>
      <vt:lpstr>مثال 2: اندازه‌گیری‌های پشت هم کراتین کیناز-رشته میوکارد برای تشخیص ایسکمی قلبی حاد (2از3) حساسیت با افزایش ساعات از بروز علامت نسبت به اندازه‌گیری قبلی کراتین کیناز-رشته میوکارد افزایش می‌یابد. </vt:lpstr>
      <vt:lpstr>مثال 2: اندازه‌گیری‌های پشت هم کراتین کیناز-رشته میوکارد برای تشخیص ایسکمی قلبی حاد (3از3)</vt:lpstr>
      <vt:lpstr>توصیه‌های کلی (1 از 3)</vt:lpstr>
      <vt:lpstr>توصیه های کلی (2 از 3)</vt:lpstr>
      <vt:lpstr>توصیه‌های کلی(3 از 3)</vt:lpstr>
      <vt:lpstr>سوال تمرینی 1 (1 از 2)</vt:lpstr>
      <vt:lpstr>سوال تمرینی 1 (2 از 2)</vt:lpstr>
      <vt:lpstr>سوال تمرینی 2 (1 از 2)</vt:lpstr>
      <vt:lpstr>سوال تمرینی 2 (2 از 2)</vt:lpstr>
      <vt:lpstr>سوال تمرینی 3 (1 از 2)</vt:lpstr>
      <vt:lpstr>سوال تمرینی 3 (2 از 2)</vt:lpstr>
      <vt:lpstr>سوال تمرینی 4 (1 از 2)</vt:lpstr>
      <vt:lpstr>سوال تمرینی 4 (2 از 2)</vt:lpstr>
      <vt:lpstr>نویسندگان</vt:lpstr>
      <vt:lpstr>منابع (1 از 9)</vt:lpstr>
      <vt:lpstr>منابع (2 از 9)</vt:lpstr>
      <vt:lpstr>منابع (3 از 9)</vt:lpstr>
      <vt:lpstr>منابع (4 از 9)</vt:lpstr>
      <vt:lpstr>منابع (5 از 9)</vt:lpstr>
      <vt:lpstr>منابع (6 از 9)</vt:lpstr>
      <vt:lpstr>منابع (7از9)</vt:lpstr>
      <vt:lpstr>منابع (8 از 9)</vt:lpstr>
      <vt:lpstr>منابع (9 از 9)</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متا-پردازش اجرای تست در صورت وجود «استاندارد طلایی»</dc:title>
  <dc:creator>kamane</dc:creator>
  <cp:lastModifiedBy>Savalanrc</cp:lastModifiedBy>
  <cp:revision>68</cp:revision>
  <dcterms:created xsi:type="dcterms:W3CDTF">2016-10-12T06:06:58Z</dcterms:created>
  <dcterms:modified xsi:type="dcterms:W3CDTF">2016-10-14T18:11:54Z</dcterms:modified>
</cp:coreProperties>
</file>